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4" d="100"/>
          <a:sy n="94" d="100"/>
        </p:scale>
        <p:origin x="69" y="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39F435-F9E0-4C04-9F6A-861B229B13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0CF4-8556-413C-9504-69C6CA20D95D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A406F-7588-496A-A300-C20B54322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5636-41D4-434A-84F3-560489D62AAA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7B1B-D97A-480F-BCC1-177329DA7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2985-AC17-4AF2-95B5-79F37F923697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E16B-A0FB-4547-AAFB-2D9581A83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291E-CACB-4BEE-A60A-17C3C0252E95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EA5C-21BF-439C-BB5B-1AF7E11BD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3F6E-3478-4F90-BC1B-BF07466EA9E5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4A94-8357-4EA6-B739-93CE10B40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A1FE-15BA-40C5-9ED5-5B803BE23456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47DA-29DF-442A-8A52-1C61570CD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3A1B-AA9E-4D49-9FEE-F8B32BC65636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EB97-BB02-4BEB-80CC-F634899B1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481F-B65E-42DC-854E-D2A8CA6B7B9C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0887-EE42-4073-9343-71C80957F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5217-7A40-4393-A40E-25EA943478E8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472E-4A11-469E-A5B5-31A076A7E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30AE-4BA6-40C8-889A-363D420CE437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B695-3C83-419B-8A68-905419AAA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0236-7C68-42E0-9382-523159407955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3178BC-6434-4196-9B8C-AE8A9BBF7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E390AA-A347-42D7-B9BC-6D5781412CB2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E6E7FF-8D13-44D0-A524-676157162DF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Economic Analysis in the Public Sector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SEPPA</a:t>
            </a:r>
          </a:p>
          <a:p>
            <a:r>
              <a:rPr lang="en-US" sz="2000" dirty="0"/>
              <a:t>Lecture 11</a:t>
            </a:r>
          </a:p>
          <a:p>
            <a:r>
              <a:rPr lang="en-US" sz="2000" dirty="0"/>
              <a:t>Amrit Nakarmi</a:t>
            </a:r>
          </a:p>
          <a:p>
            <a:r>
              <a:rPr lang="en-US" sz="2000" dirty="0"/>
              <a:t>09 </a:t>
            </a:r>
            <a:r>
              <a:rPr lang="en-US" sz="2000"/>
              <a:t>Aug 2016</a:t>
            </a:r>
            <a:endParaRPr lang="en-US" sz="2000" dirty="0"/>
          </a:p>
        </p:txBody>
      </p:sp>
      <p:sp>
        <p:nvSpPr>
          <p:cNvPr id="4" name="Rectangle 109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A4A47E57-3C1C-47B9-938D-3C02C8657804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D2262A9B-F31C-42F1-8C55-8E769C548CD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 –Cost Ratio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772400" cy="4114800"/>
          </a:xfrm>
          <a:solidFill>
            <a:schemeClr val="accent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			</a:t>
            </a:r>
            <a:r>
              <a:rPr lang="en-US" dirty="0">
                <a:solidFill>
                  <a:schemeClr val="bg1"/>
                </a:solidFill>
              </a:rPr>
              <a:t>I =</a:t>
            </a: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Σ </a:t>
            </a:r>
            <a:r>
              <a:rPr lang="en-US" dirty="0" err="1">
                <a:solidFill>
                  <a:schemeClr val="bg1"/>
                </a:solidFill>
                <a:cs typeface="Tahoma" pitchFamily="34" charset="0"/>
              </a:rPr>
              <a:t>c</a:t>
            </a:r>
            <a:r>
              <a:rPr lang="en-US" baseline="-25000" dirty="0" err="1">
                <a:solidFill>
                  <a:schemeClr val="bg1"/>
                </a:solidFill>
                <a:cs typeface="Tahoma" pitchFamily="34" charset="0"/>
              </a:rPr>
              <a:t>n</a:t>
            </a:r>
            <a:r>
              <a:rPr lang="en-US" baseline="-25000" dirty="0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(1+i)</a:t>
            </a:r>
            <a:r>
              <a:rPr lang="en-US" baseline="30000" dirty="0">
                <a:solidFill>
                  <a:schemeClr val="bg1"/>
                </a:solidFill>
                <a:cs typeface="Tahoma" pitchFamily="34" charset="0"/>
              </a:rPr>
              <a:t>-n</a:t>
            </a:r>
          </a:p>
          <a:p>
            <a:pPr>
              <a:buFont typeface="Wingdings" pitchFamily="2" charset="2"/>
              <a:buNone/>
            </a:pPr>
            <a:r>
              <a:rPr lang="en-US" baseline="30000" dirty="0">
                <a:solidFill>
                  <a:schemeClr val="bg1"/>
                </a:solidFill>
                <a:cs typeface="Tahoma" pitchFamily="34" charset="0"/>
              </a:rPr>
              <a:t>			 </a:t>
            </a:r>
            <a:r>
              <a:rPr lang="en-US" dirty="0">
                <a:solidFill>
                  <a:schemeClr val="bg1"/>
                </a:solidFill>
              </a:rPr>
              <a:t>C’ =</a:t>
            </a: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Σ </a:t>
            </a:r>
            <a:r>
              <a:rPr lang="en-US" dirty="0" err="1">
                <a:solidFill>
                  <a:schemeClr val="bg1"/>
                </a:solidFill>
                <a:cs typeface="Tahoma" pitchFamily="34" charset="0"/>
              </a:rPr>
              <a:t>C</a:t>
            </a:r>
            <a:r>
              <a:rPr lang="en-US" baseline="-25000" dirty="0" err="1">
                <a:solidFill>
                  <a:schemeClr val="bg1"/>
                </a:solidFill>
                <a:cs typeface="Tahoma" pitchFamily="34" charset="0"/>
              </a:rPr>
              <a:t>n</a:t>
            </a:r>
            <a:r>
              <a:rPr lang="en-US" baseline="-25000" dirty="0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(1+I)</a:t>
            </a:r>
            <a:r>
              <a:rPr lang="en-US" baseline="30000" dirty="0">
                <a:solidFill>
                  <a:schemeClr val="bg1"/>
                </a:solidFill>
                <a:cs typeface="Tahoma" pitchFamily="34" charset="0"/>
              </a:rPr>
              <a:t>-n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Here, 		C =I+C’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				BC(</a:t>
            </a:r>
            <a:r>
              <a:rPr lang="en-US" dirty="0" err="1">
                <a:solidFill>
                  <a:schemeClr val="bg1"/>
                </a:solidFill>
                <a:cs typeface="Tahoma" pitchFamily="34" charset="0"/>
              </a:rPr>
              <a:t>i</a:t>
            </a: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) = B/C= B/(1+C’)&gt;1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An alternative measure,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		net B/C =(B –C’)/I&gt;1, where I&gt;0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815C-2D36-4B29-806A-3F346BF5ED29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4EF3-99BF-4618-A12D-7FCED7E8FE6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Incremental Analysis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For selecting public projects from mutually exclusive projects, we must do incremental analysis.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Computing the incremental differences for each of B, I, and 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bg1"/>
                </a:solidFill>
              </a:rPr>
              <a:t>			</a:t>
            </a: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ΔB =</a:t>
            </a:r>
            <a:r>
              <a:rPr lang="en-US" dirty="0" err="1">
                <a:solidFill>
                  <a:schemeClr val="bg1"/>
                </a:solidFill>
                <a:cs typeface="Tahoma" pitchFamily="34" charset="0"/>
              </a:rPr>
              <a:t>B</a:t>
            </a:r>
            <a:r>
              <a:rPr lang="en-US" baseline="-25000" dirty="0" err="1">
                <a:solidFill>
                  <a:schemeClr val="bg1"/>
                </a:solidFill>
                <a:cs typeface="Tahoma" pitchFamily="34" charset="0"/>
              </a:rPr>
              <a:t>k</a:t>
            </a:r>
            <a:r>
              <a:rPr lang="en-US" baseline="-25000" dirty="0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– </a:t>
            </a:r>
            <a:r>
              <a:rPr lang="en-US" dirty="0" err="1">
                <a:solidFill>
                  <a:schemeClr val="bg1"/>
                </a:solidFill>
                <a:cs typeface="Tahoma" pitchFamily="34" charset="0"/>
              </a:rPr>
              <a:t>B</a:t>
            </a:r>
            <a:r>
              <a:rPr lang="en-US" baseline="-25000" dirty="0" err="1">
                <a:solidFill>
                  <a:schemeClr val="bg1"/>
                </a:solidFill>
                <a:cs typeface="Tahoma" pitchFamily="34" charset="0"/>
              </a:rPr>
              <a:t>j</a:t>
            </a:r>
            <a:endParaRPr lang="en-US" baseline="-25000" dirty="0">
              <a:solidFill>
                <a:schemeClr val="bg1"/>
              </a:solidFill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aseline="-25000" dirty="0">
                <a:solidFill>
                  <a:schemeClr val="bg1"/>
                </a:solidFill>
                <a:cs typeface="Tahoma" pitchFamily="34" charset="0"/>
              </a:rPr>
              <a:t>			</a:t>
            </a: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ΔI =</a:t>
            </a:r>
            <a:r>
              <a:rPr lang="en-US" dirty="0" err="1">
                <a:solidFill>
                  <a:schemeClr val="bg1"/>
                </a:solidFill>
                <a:cs typeface="Tahoma" pitchFamily="34" charset="0"/>
              </a:rPr>
              <a:t>I</a:t>
            </a:r>
            <a:r>
              <a:rPr lang="en-US" baseline="-25000" dirty="0" err="1">
                <a:solidFill>
                  <a:schemeClr val="bg1"/>
                </a:solidFill>
                <a:cs typeface="Tahoma" pitchFamily="34" charset="0"/>
              </a:rPr>
              <a:t>k</a:t>
            </a:r>
            <a:r>
              <a:rPr lang="en-US" baseline="-25000" dirty="0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– </a:t>
            </a:r>
            <a:r>
              <a:rPr lang="en-US" dirty="0" err="1">
                <a:solidFill>
                  <a:schemeClr val="bg1"/>
                </a:solidFill>
                <a:cs typeface="Tahoma" pitchFamily="34" charset="0"/>
              </a:rPr>
              <a:t>I</a:t>
            </a:r>
            <a:r>
              <a:rPr lang="en-US" baseline="-25000" dirty="0" err="1">
                <a:solidFill>
                  <a:schemeClr val="bg1"/>
                </a:solidFill>
                <a:cs typeface="Tahoma" pitchFamily="34" charset="0"/>
              </a:rPr>
              <a:t>j</a:t>
            </a:r>
            <a:endParaRPr lang="en-US" baseline="-25000" dirty="0">
              <a:solidFill>
                <a:schemeClr val="bg1"/>
              </a:solidFill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aseline="-25000" dirty="0">
                <a:solidFill>
                  <a:schemeClr val="bg1"/>
                </a:solidFill>
                <a:cs typeface="Tahoma" pitchFamily="34" charset="0"/>
              </a:rPr>
              <a:t>			</a:t>
            </a: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ΔC =C</a:t>
            </a:r>
            <a:r>
              <a:rPr lang="en-US" baseline="-25000" dirty="0">
                <a:solidFill>
                  <a:schemeClr val="bg1"/>
                </a:solidFill>
                <a:cs typeface="Tahoma" pitchFamily="34" charset="0"/>
              </a:rPr>
              <a:t>k </a:t>
            </a:r>
            <a:r>
              <a:rPr lang="en-US" dirty="0">
                <a:solidFill>
                  <a:schemeClr val="bg1"/>
                </a:solidFill>
                <a:cs typeface="Tahoma" pitchFamily="34" charset="0"/>
              </a:rPr>
              <a:t>– </a:t>
            </a:r>
            <a:r>
              <a:rPr lang="en-US" dirty="0" err="1">
                <a:solidFill>
                  <a:schemeClr val="bg1"/>
                </a:solidFill>
                <a:cs typeface="Tahoma" pitchFamily="34" charset="0"/>
              </a:rPr>
              <a:t>C</a:t>
            </a:r>
            <a:r>
              <a:rPr lang="en-US" baseline="-25000" dirty="0" err="1">
                <a:solidFill>
                  <a:schemeClr val="bg1"/>
                </a:solidFill>
                <a:cs typeface="Tahoma" pitchFamily="34" charset="0"/>
              </a:rPr>
              <a:t>j</a:t>
            </a:r>
            <a:endParaRPr lang="en-US" baseline="-25000" dirty="0">
              <a:solidFill>
                <a:schemeClr val="bg1"/>
              </a:solidFill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aseline="-25000" dirty="0">
              <a:cs typeface="Tahoma" pitchFamily="34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14A5-AD08-44A8-A392-AF3AC3969D16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46D4-9046-4543-BC9B-C9EB33DF414D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Incremental Analysis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solidFill>
            <a:srgbClr val="99FFCC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cs typeface="Tahoma" pitchFamily="34" charset="0"/>
              </a:rPr>
              <a:t>ΔBC (</a:t>
            </a:r>
            <a:r>
              <a:rPr lang="en-US" dirty="0" err="1">
                <a:cs typeface="Tahoma" pitchFamily="34" charset="0"/>
              </a:rPr>
              <a:t>i</a:t>
            </a:r>
            <a:r>
              <a:rPr lang="en-US" dirty="0">
                <a:cs typeface="Tahoma" pitchFamily="34" charset="0"/>
              </a:rPr>
              <a:t>)</a:t>
            </a:r>
            <a:r>
              <a:rPr lang="en-US" baseline="-25000" dirty="0">
                <a:cs typeface="Tahoma" pitchFamily="34" charset="0"/>
              </a:rPr>
              <a:t>k-j</a:t>
            </a:r>
            <a:r>
              <a:rPr lang="en-US" dirty="0">
                <a:cs typeface="Tahoma" pitchFamily="34" charset="0"/>
              </a:rPr>
              <a:t> = ΔB/(ΔI+ ΔC) &gt;1, then select project ‘k’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cs typeface="Tahoma" pitchFamily="34" charset="0"/>
              </a:rPr>
              <a:t>If ΔI+ ΔC =0, we cannot use this formula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0C02-F68C-4D22-B0BC-8A53F326EBE4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132A-9851-4A06-BB1A-26B2DDC94D1E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ENPV &amp; EIRR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economic analysis</a:t>
            </a:r>
          </a:p>
          <a:p>
            <a:pPr lvl="1"/>
            <a:r>
              <a:rPr lang="en-US" dirty="0"/>
              <a:t>Economic NPV (ENPV)&gt;=0</a:t>
            </a:r>
          </a:p>
          <a:p>
            <a:pPr lvl="1"/>
            <a:r>
              <a:rPr lang="en-US" dirty="0"/>
              <a:t>Economic IRR (EIRR)&gt;=0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291E-CACB-4BEE-A60A-17C3C0252E95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EA5C-21BF-439C-BB5B-1AF7E11BDB9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 –Cost Analysis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objective of private investment is to increase the net worth of the company</a:t>
            </a:r>
          </a:p>
          <a:p>
            <a:r>
              <a:rPr lang="en-US"/>
              <a:t>In the public sector, government spend a lot of money on projects such as education, health, infrastructure – road construction, airport construction, water pipeline, irrigation systems, and hydropower plants etc.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7063-4168-4CEA-B7B3-FBACDA953E26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F8AF-DB8E-465F-B8C5-92FE76B038D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 –Cost Analysis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Benefit –cost Analysis is a decision-making tool for systematically developing useful information about desirable or undesirable effects of a public project.</a:t>
            </a:r>
          </a:p>
          <a:p>
            <a:r>
              <a:rPr lang="en-US"/>
              <a:t>Benefit-cost Analysis tries to determine whether the social benefits are greater than social costs.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AC72-4636-4D4D-92A5-B61179225828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E5EA-F47F-4156-97DD-DA32B43EBC4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 –Cost Analysis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three types of benefit –cost Analysis</a:t>
            </a:r>
          </a:p>
          <a:p>
            <a:pPr lvl="1"/>
            <a:r>
              <a:rPr lang="en-US"/>
              <a:t>To maximize benefits over any costs</a:t>
            </a:r>
          </a:p>
          <a:p>
            <a:pPr lvl="1"/>
            <a:r>
              <a:rPr lang="en-US"/>
              <a:t>To maximize net benefits when benefits and costs vary</a:t>
            </a:r>
          </a:p>
          <a:p>
            <a:pPr lvl="1"/>
            <a:r>
              <a:rPr lang="en-US"/>
              <a:t>To minimize costs to get a certain level of benefits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B5B4-2533-415B-A4B9-78BC4EFFC8B6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092E-ACD5-446C-BE5F-2AB0F7E6970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Framework of Benefit –cost Analysis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Identify users’ benefits from the projects</a:t>
            </a:r>
          </a:p>
          <a:p>
            <a:pPr>
              <a:lnSpc>
                <a:spcPct val="90000"/>
              </a:lnSpc>
            </a:pPr>
            <a:r>
              <a:rPr lang="en-US" sz="2800"/>
              <a:t>Quantify, as much as possible, benefits in Rupee term</a:t>
            </a:r>
          </a:p>
          <a:p>
            <a:pPr>
              <a:lnSpc>
                <a:spcPct val="90000"/>
              </a:lnSpc>
            </a:pPr>
            <a:r>
              <a:rPr lang="en-US" sz="2800"/>
              <a:t>Identify sponsors’ costs</a:t>
            </a:r>
          </a:p>
          <a:p>
            <a:pPr>
              <a:lnSpc>
                <a:spcPct val="90000"/>
              </a:lnSpc>
            </a:pPr>
            <a:r>
              <a:rPr lang="en-US" sz="2800"/>
              <a:t>Quantify, as much as possible, social costs in Rupee term</a:t>
            </a:r>
          </a:p>
          <a:p>
            <a:pPr>
              <a:lnSpc>
                <a:spcPct val="90000"/>
              </a:lnSpc>
            </a:pPr>
            <a:r>
              <a:rPr lang="en-US" sz="2800"/>
              <a:t>Determine the equivalent benefits and costs at the base period using social interest rate</a:t>
            </a:r>
          </a:p>
          <a:p>
            <a:pPr>
              <a:lnSpc>
                <a:spcPct val="90000"/>
              </a:lnSpc>
            </a:pPr>
            <a:r>
              <a:rPr lang="en-US" sz="2800"/>
              <a:t>Accept the project if the equivalent users’ benefits exceed the sponsors’ costs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C565-7F34-41F1-8F5B-2AED7D29AA41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A57-7293-46DE-9820-9FF5B6F40C83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819400" y="38100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Benefits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due to reduction of deaths</a:t>
            </a:r>
          </a:p>
          <a:p>
            <a:r>
              <a:rPr lang="en-US" dirty="0"/>
              <a:t>Benefits due to reduction of damage to property</a:t>
            </a:r>
          </a:p>
          <a:p>
            <a:r>
              <a:rPr lang="en-US" dirty="0"/>
              <a:t>Primary users’ </a:t>
            </a:r>
            <a:r>
              <a:rPr lang="en-US" dirty="0" err="1"/>
              <a:t>disbenefits</a:t>
            </a:r>
            <a:r>
              <a:rPr lang="en-US" dirty="0"/>
              <a:t> (need to be deducted)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			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	</a:t>
            </a:r>
            <a:r>
              <a:rPr lang="en-US" dirty="0">
                <a:solidFill>
                  <a:schemeClr val="bg1"/>
                </a:solidFill>
              </a:rPr>
              <a:t>B =B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 + B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- DB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3FE2-E888-4DA9-B8BB-8D1B45EFAD78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9FDD-C7B7-4F91-B97D-B04573BD8B7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81200" y="3276600"/>
            <a:ext cx="3048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Costs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sponsors’ costs</a:t>
            </a:r>
          </a:p>
          <a:p>
            <a:r>
              <a:rPr lang="en-US" dirty="0"/>
              <a:t>Primary sponsors’ savings ( need to be deducted)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	 </a:t>
            </a:r>
            <a:r>
              <a:rPr lang="en-US" dirty="0">
                <a:solidFill>
                  <a:schemeClr val="bg1"/>
                </a:solidFill>
              </a:rPr>
              <a:t>C =C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 + C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- 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33E2-D16E-4664-BADF-9EE6CA9614DB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CE72-C6C8-4B12-B629-B16D3FB9DAD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752600" y="3200400"/>
            <a:ext cx="5410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 –Cost Ratio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consider social benefits and costs of primary effects and secondary effects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</a:t>
            </a:r>
            <a:r>
              <a:rPr lang="en-US" dirty="0">
                <a:solidFill>
                  <a:schemeClr val="bg1"/>
                </a:solidFill>
              </a:rPr>
              <a:t>B – C should be positive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939E-F5E9-4C55-A8C0-30C7693684EE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6F89-D1FE-4B59-A357-519D782E1D3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 –Cost Ratio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If B and C are the present values of benefits and costs, then</a:t>
            </a:r>
          </a:p>
          <a:p>
            <a:pPr>
              <a:buFont typeface="Wingdings" pitchFamily="2" charset="2"/>
              <a:buNone/>
            </a:pPr>
            <a:r>
              <a:rPr lang="en-US"/>
              <a:t>			B =</a:t>
            </a:r>
            <a:r>
              <a:rPr lang="en-US">
                <a:cs typeface="Tahoma" pitchFamily="34" charset="0"/>
              </a:rPr>
              <a:t>Σ B</a:t>
            </a:r>
            <a:r>
              <a:rPr lang="en-US" baseline="-25000">
                <a:cs typeface="Tahoma" pitchFamily="34" charset="0"/>
              </a:rPr>
              <a:t>n </a:t>
            </a:r>
            <a:r>
              <a:rPr lang="en-US">
                <a:cs typeface="Tahoma" pitchFamily="34" charset="0"/>
              </a:rPr>
              <a:t>(1+i)</a:t>
            </a:r>
            <a:r>
              <a:rPr lang="en-US" baseline="30000">
                <a:cs typeface="Tahoma" pitchFamily="34" charset="0"/>
              </a:rPr>
              <a:t>-n</a:t>
            </a:r>
          </a:p>
          <a:p>
            <a:pPr>
              <a:buFont typeface="Wingdings" pitchFamily="2" charset="2"/>
              <a:buNone/>
            </a:pPr>
            <a:r>
              <a:rPr lang="en-US" baseline="30000">
                <a:cs typeface="Tahoma" pitchFamily="34" charset="0"/>
              </a:rPr>
              <a:t>			</a:t>
            </a:r>
            <a:r>
              <a:rPr lang="en-US"/>
              <a:t>C = </a:t>
            </a:r>
            <a:r>
              <a:rPr lang="en-US">
                <a:cs typeface="Tahoma" pitchFamily="34" charset="0"/>
              </a:rPr>
              <a:t>Σ C</a:t>
            </a:r>
            <a:r>
              <a:rPr lang="en-US" baseline="-25000">
                <a:cs typeface="Tahoma" pitchFamily="34" charset="0"/>
              </a:rPr>
              <a:t>n </a:t>
            </a:r>
            <a:r>
              <a:rPr lang="en-US">
                <a:cs typeface="Tahoma" pitchFamily="34" charset="0"/>
              </a:rPr>
              <a:t>(1+i)</a:t>
            </a:r>
            <a:r>
              <a:rPr lang="en-US" baseline="30000">
                <a:cs typeface="Tahoma" pitchFamily="34" charset="0"/>
              </a:rPr>
              <a:t>-n</a:t>
            </a:r>
          </a:p>
          <a:p>
            <a:pPr>
              <a:buFont typeface="Wingdings" pitchFamily="2" charset="2"/>
              <a:buNone/>
            </a:pPr>
            <a:r>
              <a:rPr lang="en-US">
                <a:cs typeface="Tahoma" pitchFamily="34" charset="0"/>
              </a:rPr>
              <a:t>The sponsors’ costs consist of the equivalent capital (I) and equivalent annual operating costs (C’), then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EF76-7F79-4849-9E6E-957EB4D67427}" type="datetime1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7219-BFB9-4DAC-8F90-F7D494EF1AD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379</TotalTime>
  <Words>408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Constantia</vt:lpstr>
      <vt:lpstr>Tahoma</vt:lpstr>
      <vt:lpstr>Times New Roman</vt:lpstr>
      <vt:lpstr>Wingdings</vt:lpstr>
      <vt:lpstr>Wingdings 2</vt:lpstr>
      <vt:lpstr>Flow</vt:lpstr>
      <vt:lpstr>Economic Analysis in the Public Sector</vt:lpstr>
      <vt:lpstr>Benefit –Cost Analysis</vt:lpstr>
      <vt:lpstr>Benefit –Cost Analysis</vt:lpstr>
      <vt:lpstr>Benefit –Cost Analysis</vt:lpstr>
      <vt:lpstr>Framework of Benefit –cost Analysis</vt:lpstr>
      <vt:lpstr>Social Benefits</vt:lpstr>
      <vt:lpstr>Social Costs</vt:lpstr>
      <vt:lpstr>Benefit –Cost Ratio</vt:lpstr>
      <vt:lpstr>Benefit –Cost Ratio</vt:lpstr>
      <vt:lpstr>Benefit –Cost Ratio</vt:lpstr>
      <vt:lpstr>Incremental Analysis</vt:lpstr>
      <vt:lpstr>Incremental Analysis</vt:lpstr>
      <vt:lpstr>ENPV &amp; EIRR</vt:lpstr>
    </vt:vector>
  </TitlesOfParts>
  <Company>Center for Energy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Shreekar Pradhan</dc:creator>
  <cp:lastModifiedBy>Amrit Nakarmi</cp:lastModifiedBy>
  <cp:revision>63</cp:revision>
  <dcterms:created xsi:type="dcterms:W3CDTF">2004-10-03T06:41:57Z</dcterms:created>
  <dcterms:modified xsi:type="dcterms:W3CDTF">2016-08-09T06:19:19Z</dcterms:modified>
</cp:coreProperties>
</file>