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6"/>
  </p:notesMasterIdLst>
  <p:sldIdLst>
    <p:sldId id="256" r:id="rId3"/>
    <p:sldId id="271" r:id="rId4"/>
    <p:sldId id="273" r:id="rId5"/>
    <p:sldId id="292" r:id="rId6"/>
    <p:sldId id="275" r:id="rId7"/>
    <p:sldId id="277" r:id="rId8"/>
    <p:sldId id="278" r:id="rId9"/>
    <p:sldId id="276" r:id="rId10"/>
    <p:sldId id="272" r:id="rId11"/>
    <p:sldId id="274" r:id="rId12"/>
    <p:sldId id="282" r:id="rId13"/>
    <p:sldId id="285" r:id="rId14"/>
    <p:sldId id="286" r:id="rId15"/>
    <p:sldId id="293" r:id="rId16"/>
    <p:sldId id="279" r:id="rId17"/>
    <p:sldId id="284" r:id="rId18"/>
    <p:sldId id="280" r:id="rId19"/>
    <p:sldId id="287" r:id="rId20"/>
    <p:sldId id="288" r:id="rId21"/>
    <p:sldId id="289" r:id="rId22"/>
    <p:sldId id="290" r:id="rId23"/>
    <p:sldId id="291" r:id="rId24"/>
    <p:sldId id="27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849" autoAdjust="0"/>
  </p:normalViewPr>
  <p:slideViewPr>
    <p:cSldViewPr>
      <p:cViewPr>
        <p:scale>
          <a:sx n="70" d="100"/>
          <a:sy n="70" d="100"/>
        </p:scale>
        <p:origin x="-1302"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8C8BC6-9B7A-47BF-940B-3C3064360A5A}" type="datetimeFigureOut">
              <a:rPr lang="en-US" smtClean="0"/>
              <a:pPr/>
              <a:t>11/8/2016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6E65A4-6E35-40C8-85AE-0322F150BC44}" type="slidenum">
              <a:rPr lang="en-US" smtClean="0"/>
              <a:pPr/>
              <a:t>‹#›</a:t>
            </a:fld>
            <a:endParaRPr lang="en-US"/>
          </a:p>
        </p:txBody>
      </p:sp>
    </p:spTree>
    <p:extLst>
      <p:ext uri="{BB962C8B-B14F-4D97-AF65-F5344CB8AC3E}">
        <p14:creationId xmlns="" xmlns:p14="http://schemas.microsoft.com/office/powerpoint/2010/main" val="2592697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Due to the limitations of traditional indigenous technologies, there is a need for interventions, which help to reduce women’s </a:t>
            </a:r>
            <a:r>
              <a:rPr lang="en-US" dirty="0" err="1" smtClean="0"/>
              <a:t>labour</a:t>
            </a:r>
            <a:r>
              <a:rPr lang="en-US" dirty="0" smtClean="0"/>
              <a:t> and time, which could be used for other productive purposes, and to improve the health conditions of women.</a:t>
            </a:r>
          </a:p>
          <a:p>
            <a:r>
              <a:rPr lang="en-US" dirty="0" smtClean="0"/>
              <a:t>For this purpose, an intervention with AETs is needed. Such intervention should be based on recognition of gender concerns at both macro and micro level in terms of </a:t>
            </a:r>
            <a:r>
              <a:rPr lang="en-US" dirty="0" err="1" smtClean="0"/>
              <a:t>recognising</a:t>
            </a:r>
            <a:r>
              <a:rPr lang="en-US" dirty="0" smtClean="0"/>
              <a:t> women’s roles and responsibilities and their priorities regarding rural energy, and increasing participation of women from planning to implementation of AETs. The focus should be on reducing expenditure of human energy rather than only saving fuel.</a:t>
            </a:r>
          </a:p>
          <a:p>
            <a:endParaRPr lang="en-US" dirty="0"/>
          </a:p>
        </p:txBody>
      </p:sp>
      <p:sp>
        <p:nvSpPr>
          <p:cNvPr id="4" name="Slide Number Placeholder 3"/>
          <p:cNvSpPr>
            <a:spLocks noGrp="1"/>
          </p:cNvSpPr>
          <p:nvPr>
            <p:ph type="sldNum" sz="quarter" idx="10"/>
          </p:nvPr>
        </p:nvSpPr>
        <p:spPr/>
        <p:txBody>
          <a:bodyPr/>
          <a:lstStyle/>
          <a:p>
            <a:fld id="{966E65A4-6E35-40C8-85AE-0322F150BC44}"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4AE7722D-0D8E-4C89-A020-355CD8AF3DF0}" type="slidenum">
              <a:rPr lang="en-US"/>
              <a:pPr/>
              <a:t>5</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GB" sz="1000" b="1" smtClean="0"/>
              <a:t>Awareness campaign: </a:t>
            </a:r>
            <a:endParaRPr lang="en-GB" sz="1000" smtClean="0"/>
          </a:p>
          <a:p>
            <a:pPr eaLnBrk="1" hangingPunct="1"/>
            <a:r>
              <a:rPr lang="en-GB" sz="1000" smtClean="0"/>
              <a:t>What: potentiality of biomass, need for fuel switching, health impact</a:t>
            </a:r>
          </a:p>
          <a:p>
            <a:pPr eaLnBrk="1" hangingPunct="1"/>
            <a:r>
              <a:rPr lang="en-GB" sz="1000" smtClean="0"/>
              <a:t>How: school curricula, seminar, workshop, use of mass media</a:t>
            </a:r>
          </a:p>
          <a:p>
            <a:pPr eaLnBrk="1" hangingPunct="1"/>
            <a:r>
              <a:rPr lang="en-GB" sz="1000" smtClean="0"/>
              <a:t>Who: institutions/schools, NGOs, INGOs, CBOs, local government</a:t>
            </a:r>
            <a:endParaRPr lang="en-GB" sz="1000" b="1" smtClean="0"/>
          </a:p>
          <a:p>
            <a:pPr eaLnBrk="1" hangingPunct="1"/>
            <a:r>
              <a:rPr lang="en-GB" sz="1000" b="1" smtClean="0"/>
              <a:t>Human Resource Development (use/repair/maintain/develop):</a:t>
            </a:r>
            <a:endParaRPr lang="en-GB" sz="1000" smtClean="0"/>
          </a:p>
          <a:p>
            <a:pPr eaLnBrk="1" hangingPunct="1"/>
            <a:r>
              <a:rPr lang="en-GB" sz="1000" smtClean="0"/>
              <a:t>Mobile training, Institutionalize trainings, On the job training, Field visits, Institutionalise R &amp; D for adaptive research</a:t>
            </a:r>
          </a:p>
          <a:p>
            <a:pPr eaLnBrk="1" hangingPunct="1"/>
            <a:r>
              <a:rPr lang="en-GB" sz="1000" b="1" smtClean="0"/>
              <a:t>Fuel technology and device improvement:</a:t>
            </a:r>
            <a:endParaRPr lang="en-GB" sz="1000" smtClean="0"/>
          </a:p>
          <a:p>
            <a:pPr eaLnBrk="1" hangingPunct="1"/>
            <a:r>
              <a:rPr lang="en-GB" sz="1000" smtClean="0"/>
              <a:t>Improvement of existing and new fuel technology, Development and improvement of devices for fuel, Improved kitchen management, Involvement of institutions in R &amp; D</a:t>
            </a:r>
            <a:endParaRPr lang="en-GB" sz="1000" b="1" smtClean="0"/>
          </a:p>
          <a:p>
            <a:pPr eaLnBrk="1" hangingPunct="1"/>
            <a:r>
              <a:rPr lang="en-GB" sz="1000" b="1" smtClean="0"/>
              <a:t>Promotion:</a:t>
            </a:r>
            <a:endParaRPr lang="en-GB" sz="1000" smtClean="0"/>
          </a:p>
          <a:p>
            <a:pPr eaLnBrk="1" hangingPunct="1"/>
            <a:r>
              <a:rPr lang="en-GB" sz="1000" smtClean="0"/>
              <a:t>Advertisements, Pilot projects, Marketing (price, efficient firewood management, rise of living standard), Incentives (bank loan, subsidy). </a:t>
            </a:r>
            <a:r>
              <a:rPr lang="en-GB" smtClean="0"/>
              <a:t>Any BET that is affordable, efficient in firewood management and increases the living standard of users will be promoted easily.</a:t>
            </a:r>
            <a:endParaRPr lang="en-GB" sz="1000" smtClean="0"/>
          </a:p>
          <a:p>
            <a:pPr eaLnBrk="1" hangingPunct="1"/>
            <a:r>
              <a:rPr lang="en-GB" sz="1000" b="1" smtClean="0"/>
              <a:t>Quality assessment</a:t>
            </a:r>
            <a:r>
              <a:rPr lang="en-GB" sz="1000" smtClean="0"/>
              <a:t>:</a:t>
            </a:r>
          </a:p>
          <a:p>
            <a:pPr eaLnBrk="1" hangingPunct="1"/>
            <a:r>
              <a:rPr lang="en-GB" sz="1000" smtClean="0"/>
              <a:t>Standard for fuel, Standard for devices used for cooking and heating, Skill testing of manpower, </a:t>
            </a:r>
          </a:p>
          <a:p>
            <a:pPr eaLnBrk="1" hangingPunct="1"/>
            <a:r>
              <a:rPr lang="en-GB" sz="1000" b="1" smtClean="0"/>
              <a:t>Database on biomass energy technologies:</a:t>
            </a:r>
            <a:endParaRPr lang="en-GB" sz="1000" smtClean="0"/>
          </a:p>
          <a:p>
            <a:pPr eaLnBrk="1" hangingPunct="1"/>
            <a:r>
              <a:rPr lang="en-GB" sz="1000" smtClean="0"/>
              <a:t>Types of fuel used, Biomass energy technologies, Manpower, Potentiality of biomass, Environmental aspect,Institutions involved in R &amp; D </a:t>
            </a:r>
            <a:endParaRPr lang="en-US" sz="10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B3F868-E5A5-4D96-9EF4-E989E18C3F66}" type="datetimeFigureOut">
              <a:rPr lang="en-US" smtClean="0"/>
              <a:pPr/>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3C60F-FA62-4CB1-AEAC-888D20E3646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B3F868-E5A5-4D96-9EF4-E989E18C3F66}" type="datetimeFigureOut">
              <a:rPr lang="en-US" smtClean="0"/>
              <a:pPr/>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3C60F-FA62-4CB1-AEAC-888D20E364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B3F868-E5A5-4D96-9EF4-E989E18C3F66}" type="datetimeFigureOut">
              <a:rPr lang="en-US" smtClean="0"/>
              <a:pPr/>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3C60F-FA62-4CB1-AEAC-888D20E3646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E5FC92-637D-4138-B71B-AD8C13D993EE}" type="datetimeFigureOut">
              <a:rPr lang="en-US" smtClean="0"/>
              <a:pPr/>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F0157-7A8B-4EF0-BEAB-BD44A13B29DD}"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E5FC92-637D-4138-B71B-AD8C13D993EE}" type="datetimeFigureOut">
              <a:rPr lang="en-US" smtClean="0"/>
              <a:pPr/>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F0157-7A8B-4EF0-BEAB-BD44A13B29DD}"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E5FC92-637D-4138-B71B-AD8C13D993EE}" type="datetimeFigureOut">
              <a:rPr lang="en-US" smtClean="0"/>
              <a:pPr/>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F0157-7A8B-4EF0-BEAB-BD44A13B29DD}"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E5FC92-637D-4138-B71B-AD8C13D993EE}" type="datetimeFigureOut">
              <a:rPr lang="en-US" smtClean="0"/>
              <a:pPr/>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F0157-7A8B-4EF0-BEAB-BD44A13B29DD}"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E5FC92-637D-4138-B71B-AD8C13D993EE}" type="datetimeFigureOut">
              <a:rPr lang="en-US" smtClean="0"/>
              <a:pPr/>
              <a:t>11/8/2016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2F0157-7A8B-4EF0-BEAB-BD44A13B29DD}"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E5FC92-637D-4138-B71B-AD8C13D993EE}" type="datetimeFigureOut">
              <a:rPr lang="en-US" smtClean="0"/>
              <a:pPr/>
              <a:t>11/8/2016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2F0157-7A8B-4EF0-BEAB-BD44A13B29DD}"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E5FC92-637D-4138-B71B-AD8C13D993EE}" type="datetimeFigureOut">
              <a:rPr lang="en-US" smtClean="0"/>
              <a:pPr/>
              <a:t>11/8/2016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2F0157-7A8B-4EF0-BEAB-BD44A13B29DD}"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E5FC92-637D-4138-B71B-AD8C13D993EE}" type="datetimeFigureOut">
              <a:rPr lang="en-US" smtClean="0"/>
              <a:pPr/>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F0157-7A8B-4EF0-BEAB-BD44A13B29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B3F868-E5A5-4D96-9EF4-E989E18C3F66}" type="datetimeFigureOut">
              <a:rPr lang="en-US" smtClean="0"/>
              <a:pPr/>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3C60F-FA62-4CB1-AEAC-888D20E3646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E5FC92-637D-4138-B71B-AD8C13D993EE}" type="datetimeFigureOut">
              <a:rPr lang="en-US" smtClean="0"/>
              <a:pPr/>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F0157-7A8B-4EF0-BEAB-BD44A13B29DD}"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E5FC92-637D-4138-B71B-AD8C13D993EE}" type="datetimeFigureOut">
              <a:rPr lang="en-US" smtClean="0"/>
              <a:pPr/>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F0157-7A8B-4EF0-BEAB-BD44A13B29DD}"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E5FC92-637D-4138-B71B-AD8C13D993EE}" type="datetimeFigureOut">
              <a:rPr lang="en-US" smtClean="0"/>
              <a:pPr/>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F0157-7A8B-4EF0-BEAB-BD44A13B29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B3F868-E5A5-4D96-9EF4-E989E18C3F66}" type="datetimeFigureOut">
              <a:rPr lang="en-US" smtClean="0"/>
              <a:pPr/>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3C60F-FA62-4CB1-AEAC-888D20E3646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B3F868-E5A5-4D96-9EF4-E989E18C3F66}" type="datetimeFigureOut">
              <a:rPr lang="en-US" smtClean="0"/>
              <a:pPr/>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73C60F-FA62-4CB1-AEAC-888D20E3646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B3F868-E5A5-4D96-9EF4-E989E18C3F66}" type="datetimeFigureOut">
              <a:rPr lang="en-US" smtClean="0"/>
              <a:pPr/>
              <a:t>11/8/2016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73C60F-FA62-4CB1-AEAC-888D20E364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B3F868-E5A5-4D96-9EF4-E989E18C3F66}" type="datetimeFigureOut">
              <a:rPr lang="en-US" smtClean="0"/>
              <a:pPr/>
              <a:t>11/8/2016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73C60F-FA62-4CB1-AEAC-888D20E364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B3F868-E5A5-4D96-9EF4-E989E18C3F66}" type="datetimeFigureOut">
              <a:rPr lang="en-US" smtClean="0"/>
              <a:pPr/>
              <a:t>11/8/2016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73C60F-FA62-4CB1-AEAC-888D20E364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B3F868-E5A5-4D96-9EF4-E989E18C3F66}" type="datetimeFigureOut">
              <a:rPr lang="en-US" smtClean="0"/>
              <a:pPr/>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73C60F-FA62-4CB1-AEAC-888D20E3646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B3F868-E5A5-4D96-9EF4-E989E18C3F66}" type="datetimeFigureOut">
              <a:rPr lang="en-US" smtClean="0"/>
              <a:pPr/>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73C60F-FA62-4CB1-AEAC-888D20E3646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B3F868-E5A5-4D96-9EF4-E989E18C3F66}" type="datetimeFigureOut">
              <a:rPr lang="en-US" smtClean="0"/>
              <a:pPr/>
              <a:t>11/8/2016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73C60F-FA62-4CB1-AEAC-888D20E364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000" b="1" u="sng" kern="1200">
          <a:solidFill>
            <a:schemeClr val="tx1"/>
          </a:solidFill>
          <a:latin typeface="Arial Narrow"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E5FC92-637D-4138-B71B-AD8C13D993EE}" type="datetimeFigureOut">
              <a:rPr lang="en-US" smtClean="0"/>
              <a:pPr/>
              <a:t>11/8/2016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2F0157-7A8B-4EF0-BEAB-BD44A13B29D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en.wikipedia.org/wiki/Plumbing" TargetMode="External"/><Relationship Id="rId7" Type="http://schemas.openxmlformats.org/officeDocument/2006/relationships/hyperlink" Target="https://en.wikipedia.org/wiki/Maintenance,_repair,_and_operations" TargetMode="External"/><Relationship Id="rId2" Type="http://schemas.openxmlformats.org/officeDocument/2006/relationships/hyperlink" Target="https://en.wikipedia.org/wiki/Machine" TargetMode="External"/><Relationship Id="rId1" Type="http://schemas.openxmlformats.org/officeDocument/2006/relationships/slideLayout" Target="../slideLayouts/slideLayout2.xml"/><Relationship Id="rId6" Type="http://schemas.openxmlformats.org/officeDocument/2006/relationships/hyperlink" Target="https://en.wikipedia.org/wiki/Preventive_maintenance" TargetMode="External"/><Relationship Id="rId5" Type="http://schemas.openxmlformats.org/officeDocument/2006/relationships/hyperlink" Target="https://en.wikipedia.org/wiki/Aircraft_maintenance" TargetMode="External"/><Relationship Id="rId4" Type="http://schemas.openxmlformats.org/officeDocument/2006/relationships/hyperlink" Target="https://en.wikipedia.org/wiki/Electrical"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www.slideshare.net/Bisina/maintenance-management"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en.wikipedia.org/wiki/Operational_maintenance" TargetMode="External"/><Relationship Id="rId2" Type="http://schemas.openxmlformats.org/officeDocument/2006/relationships/hyperlink" Target="https://en.wikipedia.org/wiki/Preventive_maintenance" TargetMode="External"/><Relationship Id="rId1" Type="http://schemas.openxmlformats.org/officeDocument/2006/relationships/slideLayout" Target="../slideLayouts/slideLayout2.xml"/><Relationship Id="rId5" Type="http://schemas.openxmlformats.org/officeDocument/2006/relationships/hyperlink" Target="https://en.wikipedia.org/w/index.php?title=Adaptive_maintenance&amp;action=edit&amp;redlink=1" TargetMode="External"/><Relationship Id="rId4" Type="http://schemas.openxmlformats.org/officeDocument/2006/relationships/hyperlink" Target="https://en.wikipedia.org/wiki/Corrective_maintenance"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maintenanceresources.com/referencelibrary/maintenancemanagement/index.htm" TargetMode="External"/><Relationship Id="rId2" Type="http://schemas.openxmlformats.org/officeDocument/2006/relationships/hyperlink" Target="http://www.ese.iitb.ac.in/~rb/Publications/Conference%20proceedings%20papers/Capacity%20Building.pdf" TargetMode="External"/><Relationship Id="rId1" Type="http://schemas.openxmlformats.org/officeDocument/2006/relationships/slideLayout" Target="../slideLayouts/slideLayout2.xml"/><Relationship Id="rId4" Type="http://schemas.openxmlformats.org/officeDocument/2006/relationships/hyperlink" Target="http://www.nrel.gov/analysis/tech_lcoe_re_cost_est.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lvl="0"/>
            <a:r>
              <a:rPr lang="en-US" dirty="0" smtClean="0"/>
              <a:t>Capacity building of local operators, managers regarding the maintenance of clean energy technologies.</a:t>
            </a:r>
          </a:p>
        </p:txBody>
      </p:sp>
      <p:sp>
        <p:nvSpPr>
          <p:cNvPr id="3" name="Subtitle 2"/>
          <p:cNvSpPr>
            <a:spLocks noGrp="1"/>
          </p:cNvSpPr>
          <p:nvPr>
            <p:ph type="subTitle" idx="1"/>
          </p:nvPr>
        </p:nvSpPr>
        <p:spPr/>
        <p:txBody>
          <a:bodyPr/>
          <a:lstStyle/>
          <a:p>
            <a:r>
              <a:rPr lang="en-US" dirty="0" smtClean="0"/>
              <a:t>Lecture – 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dirty="0" smtClean="0"/>
              <a:t>Capacity building of local operators/managers</a:t>
            </a:r>
            <a:endParaRPr lang="en-US" sz="3200" dirty="0"/>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r>
              <a:rPr lang="en-US" dirty="0" smtClean="0"/>
              <a:t>Manpower for</a:t>
            </a:r>
          </a:p>
          <a:p>
            <a:r>
              <a:rPr lang="en-US" dirty="0" smtClean="0"/>
              <a:t>Training levels</a:t>
            </a:r>
          </a:p>
          <a:p>
            <a:r>
              <a:rPr lang="en-US" dirty="0" smtClean="0"/>
              <a:t>Institutions</a:t>
            </a:r>
          </a:p>
          <a:p>
            <a:pPr lvl="1"/>
            <a:r>
              <a:rPr lang="en-US" dirty="0" smtClean="0"/>
              <a:t>Energy supply companies</a:t>
            </a:r>
          </a:p>
          <a:p>
            <a:pPr lvl="1"/>
            <a:r>
              <a:rPr lang="en-US" dirty="0" smtClean="0"/>
              <a:t>Equipment manufacturers</a:t>
            </a:r>
          </a:p>
          <a:p>
            <a:pPr lvl="1"/>
            <a:r>
              <a:rPr lang="en-US" dirty="0" smtClean="0"/>
              <a:t>Regulators</a:t>
            </a:r>
          </a:p>
          <a:p>
            <a:pPr lvl="1"/>
            <a:r>
              <a:rPr lang="en-US" dirty="0" smtClean="0"/>
              <a:t>Banks/ financial institutions</a:t>
            </a:r>
          </a:p>
          <a:p>
            <a:pPr lvl="1"/>
            <a:r>
              <a:rPr lang="en-US" dirty="0" smtClean="0"/>
              <a:t>Government</a:t>
            </a:r>
          </a:p>
          <a:p>
            <a:pPr lvl="1"/>
            <a:r>
              <a:rPr lang="en-US" dirty="0" smtClean="0"/>
              <a:t>Consulting organizations</a:t>
            </a:r>
          </a:p>
          <a:p>
            <a:pPr lvl="1"/>
            <a:r>
              <a:rPr lang="en-US" dirty="0" smtClean="0"/>
              <a:t>Academic institutions</a:t>
            </a:r>
          </a:p>
          <a:p>
            <a:pPr lvl="1"/>
            <a:r>
              <a:rPr lang="en-US" dirty="0" smtClean="0"/>
              <a:t>NGOs/ INGOs</a:t>
            </a:r>
          </a:p>
          <a:p>
            <a:pPr lvl="1"/>
            <a:r>
              <a:rPr lang="en-US" dirty="0" smtClean="0"/>
              <a:t>Skill testing division</a:t>
            </a:r>
          </a:p>
          <a:p>
            <a:r>
              <a:rPr lang="en-US" dirty="0" smtClean="0"/>
              <a:t>Infrastructure/ facilities</a:t>
            </a:r>
          </a:p>
          <a:p>
            <a:pPr lvl="1"/>
            <a:r>
              <a:rPr lang="en-US" dirty="0" smtClean="0"/>
              <a:t>Training centers</a:t>
            </a:r>
          </a:p>
          <a:p>
            <a:pPr lvl="1"/>
            <a:r>
              <a:rPr lang="en-US" dirty="0" smtClean="0"/>
              <a:t>Laboratories for testing</a:t>
            </a:r>
          </a:p>
          <a:p>
            <a:pPr lvl="1"/>
            <a:r>
              <a:rPr lang="en-US" dirty="0" smtClean="0"/>
              <a:t>Models, prototypes</a:t>
            </a:r>
            <a:endParaRPr lang="en-US" dirty="0"/>
          </a:p>
        </p:txBody>
      </p:sp>
    </p:spTree>
    <p:extLst>
      <p:ext uri="{BB962C8B-B14F-4D97-AF65-F5344CB8AC3E}">
        <p14:creationId xmlns="" xmlns:p14="http://schemas.microsoft.com/office/powerpoint/2010/main" val="2811163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Maintenance management</a:t>
            </a:r>
            <a:endParaRPr lang="en-US" dirty="0"/>
          </a:p>
        </p:txBody>
      </p:sp>
      <p:sp>
        <p:nvSpPr>
          <p:cNvPr id="3" name="Content Placeholder 2"/>
          <p:cNvSpPr>
            <a:spLocks noGrp="1"/>
          </p:cNvSpPr>
          <p:nvPr>
            <p:ph idx="1"/>
          </p:nvPr>
        </p:nvSpPr>
        <p:spPr/>
        <p:txBody>
          <a:bodyPr>
            <a:normAutofit/>
          </a:bodyPr>
          <a:lstStyle/>
          <a:p>
            <a:pPr hangingPunct="0"/>
            <a:r>
              <a:rPr lang="en-US" b="1" dirty="0" smtClean="0"/>
              <a:t>Maintenance</a:t>
            </a:r>
            <a:r>
              <a:rPr lang="en-US" dirty="0" smtClean="0"/>
              <a:t> – ensuring that physical assets continue to do what their users want them to do.</a:t>
            </a:r>
          </a:p>
          <a:p>
            <a:pPr hangingPunct="0">
              <a:spcBef>
                <a:spcPts val="1200"/>
              </a:spcBef>
            </a:pPr>
            <a:r>
              <a:rPr lang="en-US" b="1" dirty="0" smtClean="0"/>
              <a:t>Maintenance Management</a:t>
            </a:r>
            <a:r>
              <a:rPr lang="en-US" dirty="0" smtClean="0"/>
              <a:t> – to manage maintenance, i.e., to do more with less (reduce head counts). </a:t>
            </a:r>
          </a:p>
          <a:p>
            <a:pPr hangingPunct="0">
              <a:spcBef>
                <a:spcPts val="1200"/>
              </a:spcBef>
            </a:pPr>
            <a:r>
              <a:rPr lang="en-US" b="1" dirty="0" smtClean="0"/>
              <a:t>Objective of Maintenance</a:t>
            </a:r>
            <a:r>
              <a:rPr lang="en-US" dirty="0" smtClean="0"/>
              <a:t>: to keep sufficient plant running at minimum direct and indirect costs to meet the production requirements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WHEN TO DO MAINTENANCE AND REPAIR?</a:t>
            </a:r>
            <a:endParaRPr lang="en-US" sz="4000" dirty="0"/>
          </a:p>
        </p:txBody>
      </p:sp>
      <p:sp>
        <p:nvSpPr>
          <p:cNvPr id="3" name="Content Placeholder 2"/>
          <p:cNvSpPr>
            <a:spLocks noGrp="1"/>
          </p:cNvSpPr>
          <p:nvPr>
            <p:ph idx="1"/>
          </p:nvPr>
        </p:nvSpPr>
        <p:spPr>
          <a:xfrm>
            <a:off x="533400" y="1600200"/>
            <a:ext cx="7315200" cy="4525963"/>
          </a:xfrm>
        </p:spPr>
        <p:txBody>
          <a:bodyPr>
            <a:noAutofit/>
          </a:bodyPr>
          <a:lstStyle/>
          <a:p>
            <a:pPr lvl="0" hangingPunct="0">
              <a:spcBef>
                <a:spcPts val="1200"/>
              </a:spcBef>
            </a:pPr>
            <a:r>
              <a:rPr lang="en-US" sz="3600" dirty="0" smtClean="0"/>
              <a:t>Efficiency </a:t>
            </a:r>
            <a:r>
              <a:rPr lang="en-US" sz="3600" dirty="0"/>
              <a:t>is down</a:t>
            </a:r>
          </a:p>
          <a:p>
            <a:pPr lvl="0" hangingPunct="0">
              <a:spcBef>
                <a:spcPts val="1200"/>
              </a:spcBef>
            </a:pPr>
            <a:r>
              <a:rPr lang="en-US" sz="3600" dirty="0"/>
              <a:t>Safety below desired level</a:t>
            </a:r>
          </a:p>
          <a:p>
            <a:pPr lvl="0" hangingPunct="0">
              <a:spcBef>
                <a:spcPts val="1200"/>
              </a:spcBef>
            </a:pPr>
            <a:r>
              <a:rPr lang="en-US" sz="3600" dirty="0"/>
              <a:t>Accuracy lost</a:t>
            </a:r>
          </a:p>
          <a:p>
            <a:pPr lvl="0" hangingPunct="0">
              <a:spcBef>
                <a:spcPts val="1200"/>
              </a:spcBef>
            </a:pPr>
            <a:r>
              <a:rPr lang="en-US" sz="3600" dirty="0"/>
              <a:t>Functional requirement not achieved</a:t>
            </a:r>
          </a:p>
          <a:p>
            <a:pPr lvl="0" hangingPunct="0">
              <a:spcBef>
                <a:spcPts val="1200"/>
              </a:spcBef>
            </a:pPr>
            <a:r>
              <a:rPr lang="en-US" sz="3600" dirty="0"/>
              <a:t>Downtime cost more than repair cost</a:t>
            </a:r>
          </a:p>
          <a:p>
            <a:pPr lvl="0" hangingPunct="0">
              <a:spcBef>
                <a:spcPts val="1200"/>
              </a:spcBef>
            </a:pPr>
            <a:r>
              <a:rPr lang="en-US" sz="3600" dirty="0"/>
              <a:t>Life of system can be enhanced</a:t>
            </a:r>
          </a:p>
          <a:p>
            <a:pPr>
              <a:spcBef>
                <a:spcPts val="1200"/>
              </a:spcBef>
            </a:pPr>
            <a:endParaRPr lang="en-US" sz="3600" dirty="0"/>
          </a:p>
        </p:txBody>
      </p:sp>
      <p:sp>
        <p:nvSpPr>
          <p:cNvPr id="4" name="Slide Number Placeholder 3"/>
          <p:cNvSpPr>
            <a:spLocks noGrp="1"/>
          </p:cNvSpPr>
          <p:nvPr>
            <p:ph type="sldNum" sz="quarter" idx="12"/>
          </p:nvPr>
        </p:nvSpPr>
        <p:spPr/>
        <p:txBody>
          <a:bodyPr/>
          <a:lstStyle/>
          <a:p>
            <a:fld id="{7FDEA8F5-DBF9-430C-B28A-1992FBD0EDC5}"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Autofit/>
          </a:bodyPr>
          <a:lstStyle/>
          <a:p>
            <a:r>
              <a:rPr lang="en-US" sz="2800" b="1" dirty="0" smtClean="0"/>
              <a:t>WHEN DOES THE COMPONENT FAIL?</a:t>
            </a:r>
            <a:endParaRPr lang="en-US" sz="2800" dirty="0"/>
          </a:p>
        </p:txBody>
      </p:sp>
      <p:sp>
        <p:nvSpPr>
          <p:cNvPr id="3" name="Content Placeholder 2"/>
          <p:cNvSpPr>
            <a:spLocks noGrp="1"/>
          </p:cNvSpPr>
          <p:nvPr>
            <p:ph sz="half" idx="1"/>
          </p:nvPr>
        </p:nvSpPr>
        <p:spPr>
          <a:xfrm>
            <a:off x="533400" y="4876800"/>
            <a:ext cx="8153400" cy="1600200"/>
          </a:xfrm>
          <a:ln w="28575">
            <a:solidFill>
              <a:schemeClr val="tx1"/>
            </a:solidFill>
          </a:ln>
        </p:spPr>
        <p:txBody>
          <a:bodyPr>
            <a:normAutofit fontScale="85000" lnSpcReduction="20000"/>
          </a:bodyPr>
          <a:lstStyle/>
          <a:p>
            <a:pPr lvl="0" hangingPunct="0">
              <a:spcBef>
                <a:spcPts val="1200"/>
              </a:spcBef>
            </a:pPr>
            <a:r>
              <a:rPr lang="en-US" dirty="0" smtClean="0"/>
              <a:t>Components </a:t>
            </a:r>
            <a:r>
              <a:rPr lang="en-US" dirty="0"/>
              <a:t>do not fail in regular interval</a:t>
            </a:r>
          </a:p>
          <a:p>
            <a:pPr lvl="0" hangingPunct="0">
              <a:spcBef>
                <a:spcPts val="1200"/>
              </a:spcBef>
            </a:pPr>
            <a:r>
              <a:rPr lang="en-US" dirty="0"/>
              <a:t>Show a range of time in which a failure takes place</a:t>
            </a:r>
          </a:p>
          <a:p>
            <a:pPr lvl="0" hangingPunct="0">
              <a:spcBef>
                <a:spcPts val="1200"/>
              </a:spcBef>
            </a:pPr>
            <a:r>
              <a:rPr lang="en-US" dirty="0"/>
              <a:t>Graph like shown </a:t>
            </a:r>
            <a:r>
              <a:rPr lang="en-US" dirty="0" smtClean="0"/>
              <a:t>above </a:t>
            </a:r>
            <a:r>
              <a:rPr lang="en-US" dirty="0"/>
              <a:t>helps to get the mean times between failures to allow replacement</a:t>
            </a:r>
          </a:p>
          <a:p>
            <a:pPr>
              <a:spcBef>
                <a:spcPts val="1200"/>
              </a:spcBef>
            </a:pPr>
            <a:endParaRPr lang="en-US" dirty="0"/>
          </a:p>
        </p:txBody>
      </p:sp>
      <p:grpSp>
        <p:nvGrpSpPr>
          <p:cNvPr id="4" name="Group 80"/>
          <p:cNvGrpSpPr/>
          <p:nvPr/>
        </p:nvGrpSpPr>
        <p:grpSpPr>
          <a:xfrm>
            <a:off x="2133600" y="838200"/>
            <a:ext cx="5349389" cy="3752910"/>
            <a:chOff x="1203811" y="1447800"/>
            <a:chExt cx="5349389" cy="3752910"/>
          </a:xfrm>
        </p:grpSpPr>
        <p:cxnSp>
          <p:nvCxnSpPr>
            <p:cNvPr id="82" name="Straight Connector 81"/>
            <p:cNvCxnSpPr/>
            <p:nvPr/>
          </p:nvCxnSpPr>
          <p:spPr>
            <a:xfrm>
              <a:off x="1752600" y="4800600"/>
              <a:ext cx="4800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Freeform 82"/>
            <p:cNvSpPr/>
            <p:nvPr/>
          </p:nvSpPr>
          <p:spPr>
            <a:xfrm>
              <a:off x="3657600" y="2183642"/>
              <a:ext cx="2224585" cy="2616958"/>
            </a:xfrm>
            <a:custGeom>
              <a:avLst/>
              <a:gdLst>
                <a:gd name="connsiteX0" fmla="*/ 0 w 2006221"/>
                <a:gd name="connsiteY0" fmla="*/ 2634018 h 2634018"/>
                <a:gd name="connsiteX1" fmla="*/ 928048 w 2006221"/>
                <a:gd name="connsiteY1" fmla="*/ 0 h 2634018"/>
                <a:gd name="connsiteX2" fmla="*/ 2006221 w 2006221"/>
                <a:gd name="connsiteY2" fmla="*/ 2634018 h 2634018"/>
                <a:gd name="connsiteX3" fmla="*/ 2006221 w 2006221"/>
                <a:gd name="connsiteY3" fmla="*/ 2634018 h 2634018"/>
              </a:gdLst>
              <a:ahLst/>
              <a:cxnLst>
                <a:cxn ang="0">
                  <a:pos x="connsiteX0" y="connsiteY0"/>
                </a:cxn>
                <a:cxn ang="0">
                  <a:pos x="connsiteX1" y="connsiteY1"/>
                </a:cxn>
                <a:cxn ang="0">
                  <a:pos x="connsiteX2" y="connsiteY2"/>
                </a:cxn>
                <a:cxn ang="0">
                  <a:pos x="connsiteX3" y="connsiteY3"/>
                </a:cxn>
              </a:cxnLst>
              <a:rect l="l" t="t" r="r" b="b"/>
              <a:pathLst>
                <a:path w="2006221" h="2634018">
                  <a:moveTo>
                    <a:pt x="0" y="2634018"/>
                  </a:moveTo>
                  <a:cubicBezTo>
                    <a:pt x="296839" y="1317009"/>
                    <a:pt x="593678" y="0"/>
                    <a:pt x="928048" y="0"/>
                  </a:cubicBezTo>
                  <a:cubicBezTo>
                    <a:pt x="1262418" y="0"/>
                    <a:pt x="2006221" y="2634018"/>
                    <a:pt x="2006221" y="2634018"/>
                  </a:cubicBezTo>
                  <a:lnTo>
                    <a:pt x="2006221" y="2634018"/>
                  </a:lnTo>
                </a:path>
              </a:pathLst>
            </a:custGeom>
            <a:solidFill>
              <a:schemeClr val="accent2"/>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a:p>
          </p:txBody>
        </p:sp>
        <p:cxnSp>
          <p:nvCxnSpPr>
            <p:cNvPr id="84" name="Straight Connector 83"/>
            <p:cNvCxnSpPr/>
            <p:nvPr/>
          </p:nvCxnSpPr>
          <p:spPr>
            <a:xfrm rot="5400000" flipH="1" flipV="1">
              <a:off x="76200" y="3124200"/>
              <a:ext cx="3352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flipH="1" flipV="1">
              <a:off x="3200400" y="3276600"/>
              <a:ext cx="3048000" cy="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828800" y="1676400"/>
              <a:ext cx="2743200" cy="400110"/>
            </a:xfrm>
            <a:prstGeom prst="rect">
              <a:avLst/>
            </a:prstGeom>
            <a:noFill/>
          </p:spPr>
          <p:txBody>
            <a:bodyPr wrap="square" rtlCol="0">
              <a:spAutoFit/>
            </a:bodyPr>
            <a:lstStyle/>
            <a:p>
              <a:r>
                <a:rPr lang="en-US" sz="2000" dirty="0" smtClean="0"/>
                <a:t>Mean time between failures</a:t>
              </a:r>
              <a:endParaRPr lang="en-US" sz="2000" dirty="0"/>
            </a:p>
          </p:txBody>
        </p:sp>
        <p:cxnSp>
          <p:nvCxnSpPr>
            <p:cNvPr id="87" name="Straight Connector 86"/>
            <p:cNvCxnSpPr/>
            <p:nvPr/>
          </p:nvCxnSpPr>
          <p:spPr>
            <a:xfrm>
              <a:off x="1752600" y="2057400"/>
              <a:ext cx="297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3108811" y="4800600"/>
              <a:ext cx="3352800" cy="400110"/>
            </a:xfrm>
            <a:prstGeom prst="rect">
              <a:avLst/>
            </a:prstGeom>
            <a:noFill/>
          </p:spPr>
          <p:txBody>
            <a:bodyPr wrap="square" rtlCol="0">
              <a:spAutoFit/>
            </a:bodyPr>
            <a:lstStyle/>
            <a:p>
              <a:r>
                <a:rPr lang="en-US" sz="2000" dirty="0" smtClean="0"/>
                <a:t>Time between machine failures</a:t>
              </a:r>
              <a:endParaRPr lang="en-US" sz="2000" dirty="0"/>
            </a:p>
          </p:txBody>
        </p:sp>
        <p:sp>
          <p:nvSpPr>
            <p:cNvPr id="89" name="TextBox 88"/>
            <p:cNvSpPr txBox="1"/>
            <p:nvPr/>
          </p:nvSpPr>
          <p:spPr>
            <a:xfrm>
              <a:off x="1981200" y="3429000"/>
              <a:ext cx="1600200" cy="400110"/>
            </a:xfrm>
            <a:prstGeom prst="rect">
              <a:avLst/>
            </a:prstGeom>
            <a:noFill/>
          </p:spPr>
          <p:txBody>
            <a:bodyPr wrap="square" rtlCol="0">
              <a:spAutoFit/>
            </a:bodyPr>
            <a:lstStyle/>
            <a:p>
              <a:r>
                <a:rPr lang="en-US" sz="2000" dirty="0" smtClean="0"/>
                <a:t>Earliest failure</a:t>
              </a:r>
              <a:endParaRPr lang="en-US" sz="2000" dirty="0"/>
            </a:p>
          </p:txBody>
        </p:sp>
        <p:sp>
          <p:nvSpPr>
            <p:cNvPr id="90" name="TextBox 89"/>
            <p:cNvSpPr txBox="1"/>
            <p:nvPr/>
          </p:nvSpPr>
          <p:spPr>
            <a:xfrm rot="10800000">
              <a:off x="1203811" y="2209800"/>
              <a:ext cx="492443" cy="1442829"/>
            </a:xfrm>
            <a:prstGeom prst="rect">
              <a:avLst/>
            </a:prstGeom>
            <a:noFill/>
            <a:ln>
              <a:noFill/>
            </a:ln>
          </p:spPr>
          <p:txBody>
            <a:bodyPr vert="vert" wrap="square" rtlCol="0">
              <a:spAutoFit/>
            </a:bodyPr>
            <a:lstStyle/>
            <a:p>
              <a:r>
                <a:rPr lang="en-US" sz="2000" dirty="0" smtClean="0"/>
                <a:t>No. of failures</a:t>
              </a:r>
              <a:endParaRPr lang="en-US" sz="2000" dirty="0"/>
            </a:p>
          </p:txBody>
        </p:sp>
        <p:cxnSp>
          <p:nvCxnSpPr>
            <p:cNvPr id="91" name="Straight Arrow Connector 90"/>
            <p:cNvCxnSpPr/>
            <p:nvPr/>
          </p:nvCxnSpPr>
          <p:spPr>
            <a:xfrm rot="16200000" flipH="1">
              <a:off x="2667000" y="3810000"/>
              <a:ext cx="990600" cy="990600"/>
            </a:xfrm>
            <a:prstGeom prst="straightConnector1">
              <a:avLst/>
            </a:prstGeom>
            <a:ln w="22225">
              <a:solidFill>
                <a:schemeClr val="tx1"/>
              </a:solidFill>
              <a:headEnd type="none" w="med" len="med"/>
              <a:tailEnd type="stealth" w="lg" len="lg"/>
            </a:ln>
          </p:spPr>
          <p:style>
            <a:lnRef idx="1">
              <a:schemeClr val="accent1"/>
            </a:lnRef>
            <a:fillRef idx="0">
              <a:schemeClr val="accent1"/>
            </a:fillRef>
            <a:effectRef idx="0">
              <a:schemeClr val="accent1"/>
            </a:effectRef>
            <a:fontRef idx="minor">
              <a:schemeClr val="tx1"/>
            </a:fontRef>
          </p:style>
        </p:cxnSp>
      </p:grpSp>
      <p:sp>
        <p:nvSpPr>
          <p:cNvPr id="15" name="Slide Number Placeholder 14"/>
          <p:cNvSpPr>
            <a:spLocks noGrp="1"/>
          </p:cNvSpPr>
          <p:nvPr>
            <p:ph type="sldNum" sz="quarter" idx="12"/>
          </p:nvPr>
        </p:nvSpPr>
        <p:spPr/>
        <p:txBody>
          <a:bodyPr/>
          <a:lstStyle/>
          <a:p>
            <a:fld id="{7FDEA8F5-DBF9-430C-B28A-1992FBD0EDC5}"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z="3200" b="1" u="sng" smtClean="0"/>
              <a:t>Difference between MTTR and total downtime</a:t>
            </a:r>
            <a:endParaRPr lang="en-US" sz="3200" smtClean="0"/>
          </a:p>
        </p:txBody>
      </p:sp>
      <p:sp>
        <p:nvSpPr>
          <p:cNvPr id="15363" name="Slide Number Placeholder 2"/>
          <p:cNvSpPr>
            <a:spLocks noGrp="1"/>
          </p:cNvSpPr>
          <p:nvPr>
            <p:ph type="sldNum" sz="quarter" idx="12"/>
          </p:nvPr>
        </p:nvSpPr>
        <p:spPr>
          <a:noFill/>
        </p:spPr>
        <p:txBody>
          <a:bodyPr/>
          <a:lstStyle/>
          <a:p>
            <a:fld id="{6BFFC7B7-4886-449A-B851-614301B277D4}" type="slidenum">
              <a:rPr lang="en-US" smtClean="0"/>
              <a:pPr/>
              <a:t>14</a:t>
            </a:fld>
            <a:endParaRPr lang="en-US" smtClean="0"/>
          </a:p>
        </p:txBody>
      </p:sp>
      <p:pic>
        <p:nvPicPr>
          <p:cNvPr id="15364" name="Picture 2"/>
          <p:cNvPicPr>
            <a:picLocks noChangeAspect="1" noChangeArrowheads="1"/>
          </p:cNvPicPr>
          <p:nvPr/>
        </p:nvPicPr>
        <p:blipFill>
          <a:blip r:embed="rId2" cstate="print"/>
          <a:srcRect/>
          <a:stretch>
            <a:fillRect/>
          </a:stretch>
        </p:blipFill>
        <p:spPr bwMode="auto">
          <a:xfrm>
            <a:off x="73025" y="2224088"/>
            <a:ext cx="8753475" cy="3262312"/>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Maintenance, repair and operations</a:t>
            </a:r>
            <a:endParaRPr lang="en-US" dirty="0"/>
          </a:p>
        </p:txBody>
      </p:sp>
      <p:sp>
        <p:nvSpPr>
          <p:cNvPr id="3" name="Content Placeholder 2"/>
          <p:cNvSpPr>
            <a:spLocks noGrp="1"/>
          </p:cNvSpPr>
          <p:nvPr>
            <p:ph idx="1"/>
          </p:nvPr>
        </p:nvSpPr>
        <p:spPr>
          <a:xfrm>
            <a:off x="457200" y="1143000"/>
            <a:ext cx="8229600" cy="4983163"/>
          </a:xfrm>
        </p:spPr>
        <p:txBody>
          <a:bodyPr>
            <a:normAutofit fontScale="85000" lnSpcReduction="20000"/>
          </a:bodyPr>
          <a:lstStyle/>
          <a:p>
            <a:r>
              <a:rPr lang="en-US" b="1" dirty="0" smtClean="0"/>
              <a:t>Maintenance, repair and operations</a:t>
            </a:r>
            <a:r>
              <a:rPr lang="en-US" dirty="0" smtClean="0"/>
              <a:t> (</a:t>
            </a:r>
            <a:r>
              <a:rPr lang="en-US" b="1" dirty="0" smtClean="0"/>
              <a:t>MRO</a:t>
            </a:r>
            <a:r>
              <a:rPr lang="en-US" dirty="0" smtClean="0"/>
              <a:t>) or </a:t>
            </a:r>
            <a:r>
              <a:rPr lang="en-US" b="1" dirty="0" smtClean="0"/>
              <a:t>maintenance, repair, and overhaul</a:t>
            </a:r>
            <a:r>
              <a:rPr lang="en-US" dirty="0" smtClean="0"/>
              <a:t> involves fixing any sort of </a:t>
            </a:r>
            <a:r>
              <a:rPr lang="en-US" dirty="0" smtClean="0">
                <a:hlinkClick r:id="rId2" tooltip="Machine"/>
              </a:rPr>
              <a:t>mechanical</a:t>
            </a:r>
            <a:r>
              <a:rPr lang="en-US" dirty="0" smtClean="0"/>
              <a:t>, </a:t>
            </a:r>
            <a:r>
              <a:rPr lang="en-US" dirty="0" smtClean="0">
                <a:hlinkClick r:id="rId3" tooltip="Plumbing"/>
              </a:rPr>
              <a:t>plumbing</a:t>
            </a:r>
            <a:r>
              <a:rPr lang="en-US" dirty="0" smtClean="0"/>
              <a:t> or </a:t>
            </a:r>
            <a:r>
              <a:rPr lang="en-US" dirty="0" smtClean="0">
                <a:hlinkClick r:id="rId4" tooltip="Electrical"/>
              </a:rPr>
              <a:t>electrical</a:t>
            </a:r>
            <a:r>
              <a:rPr lang="en-US" dirty="0" smtClean="0"/>
              <a:t> </a:t>
            </a:r>
            <a:r>
              <a:rPr lang="en-US" dirty="0" smtClean="0">
                <a:hlinkClick r:id="rId2" tooltip="Machine"/>
              </a:rPr>
              <a:t>device</a:t>
            </a:r>
            <a:r>
              <a:rPr lang="en-US" dirty="0" smtClean="0"/>
              <a:t> should it become out of order or broken (known as repair, unscheduled, or casualty maintenance). </a:t>
            </a:r>
          </a:p>
          <a:p>
            <a:r>
              <a:rPr lang="en-US" dirty="0" smtClean="0"/>
              <a:t>It also includes performing routine actions which keep the device in working order (known as </a:t>
            </a:r>
            <a:r>
              <a:rPr lang="en-US" dirty="0" smtClean="0">
                <a:hlinkClick r:id="rId5" tooltip="Aircraft maintenance"/>
              </a:rPr>
              <a:t>scheduled maintenance</a:t>
            </a:r>
            <a:r>
              <a:rPr lang="en-US" dirty="0" smtClean="0"/>
              <a:t>) or prevent trouble from arising (</a:t>
            </a:r>
            <a:r>
              <a:rPr lang="en-US" dirty="0" smtClean="0">
                <a:hlinkClick r:id="rId6" tooltip="Preventive maintenance"/>
              </a:rPr>
              <a:t>preventive maintenance</a:t>
            </a:r>
            <a:r>
              <a:rPr lang="en-US" dirty="0" smtClean="0"/>
              <a:t>). </a:t>
            </a:r>
          </a:p>
          <a:p>
            <a:r>
              <a:rPr lang="en-US" dirty="0" smtClean="0"/>
              <a:t>MRO may be defined as, "All actions which have the objective of retaining or restoring an item in or to a state in which it can perform its required function. </a:t>
            </a:r>
          </a:p>
          <a:p>
            <a:r>
              <a:rPr lang="en-US" dirty="0" smtClean="0"/>
              <a:t>The actions include the combination of all technical and corresponding administrative, managerial, and supervision actions."</a:t>
            </a:r>
            <a:endParaRPr lang="en-US" dirty="0"/>
          </a:p>
        </p:txBody>
      </p:sp>
      <p:sp>
        <p:nvSpPr>
          <p:cNvPr id="4" name="TextBox 3"/>
          <p:cNvSpPr txBox="1"/>
          <p:nvPr/>
        </p:nvSpPr>
        <p:spPr>
          <a:xfrm>
            <a:off x="609600" y="6172200"/>
            <a:ext cx="8229600" cy="369332"/>
          </a:xfrm>
          <a:prstGeom prst="rect">
            <a:avLst/>
          </a:prstGeom>
          <a:noFill/>
        </p:spPr>
        <p:txBody>
          <a:bodyPr wrap="square" rtlCol="0">
            <a:spAutoFit/>
          </a:bodyPr>
          <a:lstStyle/>
          <a:p>
            <a:r>
              <a:rPr lang="en-US" dirty="0" smtClean="0">
                <a:hlinkClick r:id="rId7"/>
              </a:rPr>
              <a:t>https://en.wikipedia.org/wiki/Maintenance,_repair,_and_operations</a:t>
            </a:r>
            <a:r>
              <a:rPr lang="en-US"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The basic function of a maintenance management system</a:t>
            </a:r>
            <a:endParaRPr lang="en-US" dirty="0"/>
          </a:p>
        </p:txBody>
      </p:sp>
      <p:sp>
        <p:nvSpPr>
          <p:cNvPr id="4" name="Content Placeholder 3"/>
          <p:cNvSpPr>
            <a:spLocks noGrp="1"/>
          </p:cNvSpPr>
          <p:nvPr>
            <p:ph sz="half" idx="1"/>
          </p:nvPr>
        </p:nvSpPr>
        <p:spPr>
          <a:xfrm>
            <a:off x="457200" y="1600200"/>
            <a:ext cx="8077200" cy="4525963"/>
          </a:xfrm>
        </p:spPr>
        <p:txBody>
          <a:bodyPr>
            <a:normAutofit/>
          </a:bodyPr>
          <a:lstStyle/>
          <a:p>
            <a:r>
              <a:rPr lang="en-US" dirty="0" smtClean="0"/>
              <a:t>Preventive maintenance</a:t>
            </a:r>
          </a:p>
          <a:p>
            <a:r>
              <a:rPr lang="en-US" dirty="0" smtClean="0"/>
              <a:t>Plant and unit record (equipment)</a:t>
            </a:r>
          </a:p>
          <a:p>
            <a:r>
              <a:rPr lang="en-US" dirty="0" smtClean="0"/>
              <a:t>Inventory and spare parts control system, purchasing system</a:t>
            </a:r>
          </a:p>
          <a:p>
            <a:r>
              <a:rPr lang="en-US" dirty="0" smtClean="0"/>
              <a:t>Document record</a:t>
            </a:r>
          </a:p>
          <a:p>
            <a:r>
              <a:rPr lang="en-US" dirty="0" smtClean="0"/>
              <a:t>Planning system for maintenance and work order routines</a:t>
            </a:r>
          </a:p>
          <a:p>
            <a:r>
              <a:rPr lang="en-US" dirty="0" smtClean="0"/>
              <a:t>Technical/economical analysis of plant history, maintenance and machine availability</a:t>
            </a:r>
            <a:endParaRPr lang="en-US" dirty="0"/>
          </a:p>
        </p:txBody>
      </p:sp>
      <p:sp>
        <p:nvSpPr>
          <p:cNvPr id="6" name="TextBox 5"/>
          <p:cNvSpPr txBox="1"/>
          <p:nvPr/>
        </p:nvSpPr>
        <p:spPr>
          <a:xfrm>
            <a:off x="609600" y="5943600"/>
            <a:ext cx="8077200" cy="381000"/>
          </a:xfrm>
          <a:prstGeom prst="rect">
            <a:avLst/>
          </a:prstGeom>
          <a:noFill/>
        </p:spPr>
        <p:txBody>
          <a:bodyPr wrap="square" rtlCol="0">
            <a:spAutoFit/>
          </a:bodyPr>
          <a:lstStyle/>
          <a:p>
            <a:r>
              <a:rPr lang="en-US" dirty="0" smtClean="0">
                <a:hlinkClick r:id="rId2"/>
              </a:rPr>
              <a:t>http://www.slideshare.net/Bisina/maintenance-management</a:t>
            </a:r>
            <a:r>
              <a:rPr lang="en-US" dirty="0" smtClean="0"/>
              <a: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Maintenance types</a:t>
            </a:r>
            <a:endParaRPr lang="en-US" dirty="0"/>
          </a:p>
        </p:txBody>
      </p:sp>
      <p:sp>
        <p:nvSpPr>
          <p:cNvPr id="3" name="Content Placeholder 2"/>
          <p:cNvSpPr>
            <a:spLocks noGrp="1"/>
          </p:cNvSpPr>
          <p:nvPr>
            <p:ph idx="1"/>
          </p:nvPr>
        </p:nvSpPr>
        <p:spPr>
          <a:xfrm>
            <a:off x="457200" y="1295400"/>
            <a:ext cx="8229600" cy="4830763"/>
          </a:xfrm>
        </p:spPr>
        <p:txBody>
          <a:bodyPr>
            <a:normAutofit fontScale="85000" lnSpcReduction="10000"/>
          </a:bodyPr>
          <a:lstStyle/>
          <a:p>
            <a:pPr>
              <a:buNone/>
            </a:pPr>
            <a:r>
              <a:rPr lang="en-US" dirty="0" smtClean="0"/>
              <a:t>Generally speaking, there are four types of maintenance in use:</a:t>
            </a:r>
          </a:p>
          <a:p>
            <a:r>
              <a:rPr lang="en-US" dirty="0" smtClean="0">
                <a:hlinkClick r:id="rId2" tooltip="Preventive maintenance"/>
              </a:rPr>
              <a:t>Preventive maintenance</a:t>
            </a:r>
            <a:r>
              <a:rPr lang="en-US" dirty="0" smtClean="0"/>
              <a:t>, where equipment is maintained before break down occurs.</a:t>
            </a:r>
          </a:p>
          <a:p>
            <a:r>
              <a:rPr lang="en-US" dirty="0" smtClean="0">
                <a:hlinkClick r:id="rId3" tooltip="Operational maintenance"/>
              </a:rPr>
              <a:t>Operational maintenance</a:t>
            </a:r>
            <a:r>
              <a:rPr lang="en-US" dirty="0" smtClean="0"/>
              <a:t>, where equipment is maintained in using.</a:t>
            </a:r>
          </a:p>
          <a:p>
            <a:r>
              <a:rPr lang="en-US" dirty="0" smtClean="0">
                <a:hlinkClick r:id="rId4" tooltip="Corrective maintenance"/>
              </a:rPr>
              <a:t>Corrective maintenance</a:t>
            </a:r>
            <a:r>
              <a:rPr lang="en-US" dirty="0" smtClean="0"/>
              <a:t>, where equipment is maintained after break down. This maintenance is often most expensive because worn equipment can damage other parts and cause multiple damages.</a:t>
            </a:r>
          </a:p>
          <a:p>
            <a:r>
              <a:rPr lang="en-US" dirty="0" smtClean="0">
                <a:hlinkClick r:id="rId5" tooltip="Adaptive maintenance (page does not exist)"/>
              </a:rPr>
              <a:t>Adaptive maintenance</a:t>
            </a:r>
            <a:r>
              <a:rPr lang="en-US" dirty="0" smtClean="0"/>
              <a:t>, where equipment is maintained by letting it adapt to new environment.</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563562"/>
          </a:xfrm>
        </p:spPr>
        <p:txBody>
          <a:bodyPr>
            <a:noAutofit/>
          </a:bodyPr>
          <a:lstStyle/>
          <a:p>
            <a:r>
              <a:rPr lang="en-US" sz="3600" b="1" dirty="0" smtClean="0"/>
              <a:t>EFFECT  OF MAINTENANCE</a:t>
            </a:r>
            <a:endParaRPr lang="en-US" sz="3600" b="1" dirty="0"/>
          </a:p>
        </p:txBody>
      </p:sp>
      <p:sp>
        <p:nvSpPr>
          <p:cNvPr id="3" name="Text Placeholder 2"/>
          <p:cNvSpPr>
            <a:spLocks noGrp="1"/>
          </p:cNvSpPr>
          <p:nvPr>
            <p:ph type="body" idx="1"/>
          </p:nvPr>
        </p:nvSpPr>
        <p:spPr>
          <a:xfrm>
            <a:off x="457200" y="990600"/>
            <a:ext cx="3810000" cy="533400"/>
          </a:xfrm>
          <a:solidFill>
            <a:srgbClr val="92D050"/>
          </a:solidFill>
          <a:ln w="28575">
            <a:solidFill>
              <a:schemeClr val="accent1"/>
            </a:solidFill>
          </a:ln>
        </p:spPr>
        <p:txBody>
          <a:bodyPr/>
          <a:lstStyle/>
          <a:p>
            <a:r>
              <a:rPr lang="en-US" dirty="0" smtClean="0"/>
              <a:t>Effective maintenance</a:t>
            </a:r>
            <a:endParaRPr lang="en-US" dirty="0"/>
          </a:p>
        </p:txBody>
      </p:sp>
      <p:sp>
        <p:nvSpPr>
          <p:cNvPr id="4" name="Content Placeholder 3"/>
          <p:cNvSpPr>
            <a:spLocks noGrp="1"/>
          </p:cNvSpPr>
          <p:nvPr>
            <p:ph sz="half" idx="2"/>
          </p:nvPr>
        </p:nvSpPr>
        <p:spPr>
          <a:xfrm>
            <a:off x="457200" y="1524000"/>
            <a:ext cx="3810000" cy="4343400"/>
          </a:xfrm>
          <a:solidFill>
            <a:srgbClr val="FF9966"/>
          </a:solidFill>
          <a:ln w="28575">
            <a:solidFill>
              <a:schemeClr val="tx1"/>
            </a:solidFill>
          </a:ln>
        </p:spPr>
        <p:txBody>
          <a:bodyPr>
            <a:normAutofit lnSpcReduction="10000"/>
          </a:bodyPr>
          <a:lstStyle/>
          <a:p>
            <a:r>
              <a:rPr lang="en-US" dirty="0" smtClean="0"/>
              <a:t>Restore system productivity</a:t>
            </a:r>
          </a:p>
          <a:p>
            <a:r>
              <a:rPr lang="en-US" dirty="0" smtClean="0"/>
              <a:t>Avoid any unnecessary shutdown</a:t>
            </a:r>
          </a:p>
          <a:p>
            <a:r>
              <a:rPr lang="en-US" dirty="0" smtClean="0"/>
              <a:t>Increase the efficiency of equipment</a:t>
            </a:r>
          </a:p>
          <a:p>
            <a:r>
              <a:rPr lang="en-US" dirty="0" smtClean="0"/>
              <a:t>Prolong the system life</a:t>
            </a:r>
          </a:p>
          <a:p>
            <a:r>
              <a:rPr lang="en-US" dirty="0" smtClean="0"/>
              <a:t>Improve the overall plant productivity</a:t>
            </a:r>
          </a:p>
          <a:p>
            <a:r>
              <a:rPr lang="en-US" dirty="0" smtClean="0"/>
              <a:t>Essential to maintain product quality</a:t>
            </a:r>
          </a:p>
          <a:p>
            <a:r>
              <a:rPr lang="en-US" dirty="0" smtClean="0"/>
              <a:t>Increases plant profit</a:t>
            </a:r>
            <a:endParaRPr lang="en-US" dirty="0"/>
          </a:p>
        </p:txBody>
      </p:sp>
      <p:sp>
        <p:nvSpPr>
          <p:cNvPr id="5" name="Text Placeholder 4"/>
          <p:cNvSpPr>
            <a:spLocks noGrp="1"/>
          </p:cNvSpPr>
          <p:nvPr>
            <p:ph type="body" sz="quarter" idx="3"/>
          </p:nvPr>
        </p:nvSpPr>
        <p:spPr>
          <a:xfrm>
            <a:off x="4800600" y="990600"/>
            <a:ext cx="3813175" cy="533400"/>
          </a:xfrm>
          <a:solidFill>
            <a:schemeClr val="tx2">
              <a:lumMod val="40000"/>
              <a:lumOff val="60000"/>
            </a:schemeClr>
          </a:solidFill>
          <a:ln w="28575">
            <a:solidFill>
              <a:schemeClr val="accent1"/>
            </a:solidFill>
          </a:ln>
        </p:spPr>
        <p:txBody>
          <a:bodyPr/>
          <a:lstStyle/>
          <a:p>
            <a:r>
              <a:rPr lang="en-US" dirty="0" smtClean="0"/>
              <a:t>Non-effective maintenance</a:t>
            </a:r>
            <a:endParaRPr lang="en-US" dirty="0"/>
          </a:p>
        </p:txBody>
      </p:sp>
      <p:sp>
        <p:nvSpPr>
          <p:cNvPr id="6" name="Content Placeholder 5"/>
          <p:cNvSpPr>
            <a:spLocks noGrp="1"/>
          </p:cNvSpPr>
          <p:nvPr>
            <p:ph sz="quarter" idx="4"/>
          </p:nvPr>
        </p:nvSpPr>
        <p:spPr>
          <a:xfrm>
            <a:off x="4800600" y="1524000"/>
            <a:ext cx="3813175" cy="4343400"/>
          </a:xfrm>
          <a:solidFill>
            <a:srgbClr val="FFFF00"/>
          </a:solidFill>
          <a:ln w="28575">
            <a:solidFill>
              <a:schemeClr val="tx1"/>
            </a:solidFill>
          </a:ln>
        </p:spPr>
        <p:txBody>
          <a:bodyPr>
            <a:normAutofit fontScale="92500" lnSpcReduction="20000"/>
          </a:bodyPr>
          <a:lstStyle/>
          <a:p>
            <a:r>
              <a:rPr lang="en-US" dirty="0" smtClean="0"/>
              <a:t>Increased maintenance cost</a:t>
            </a:r>
          </a:p>
          <a:p>
            <a:r>
              <a:rPr lang="en-US" dirty="0" smtClean="0"/>
              <a:t>Reduced the system/equipment life</a:t>
            </a:r>
          </a:p>
          <a:p>
            <a:r>
              <a:rPr lang="en-US" dirty="0" smtClean="0"/>
              <a:t>Reduced the efficiency of heat transfer</a:t>
            </a:r>
          </a:p>
          <a:p>
            <a:r>
              <a:rPr lang="en-US" dirty="0" smtClean="0"/>
              <a:t>Induced the unwanted waste</a:t>
            </a:r>
          </a:p>
          <a:p>
            <a:r>
              <a:rPr lang="en-US" dirty="0" smtClean="0"/>
              <a:t>Additional cost to clean the system</a:t>
            </a:r>
          </a:p>
          <a:p>
            <a:r>
              <a:rPr lang="en-US" dirty="0" smtClean="0"/>
              <a:t>Can effect product quality</a:t>
            </a:r>
          </a:p>
          <a:p>
            <a:r>
              <a:rPr lang="en-US" dirty="0" smtClean="0"/>
              <a:t>Reduced the plant productivity</a:t>
            </a:r>
          </a:p>
          <a:p>
            <a:r>
              <a:rPr lang="en-US" dirty="0" smtClean="0"/>
              <a:t>Downgraded the system effectiveness</a:t>
            </a:r>
          </a:p>
          <a:p>
            <a:r>
              <a:rPr lang="en-US" dirty="0" smtClean="0"/>
              <a:t>Decreased plant profit</a:t>
            </a:r>
            <a:endParaRPr lang="en-US" dirty="0"/>
          </a:p>
        </p:txBody>
      </p:sp>
      <p:sp>
        <p:nvSpPr>
          <p:cNvPr id="9" name="TextBox 8"/>
          <p:cNvSpPr txBox="1"/>
          <p:nvPr/>
        </p:nvSpPr>
        <p:spPr>
          <a:xfrm>
            <a:off x="457200" y="6172200"/>
            <a:ext cx="7848600" cy="369332"/>
          </a:xfrm>
          <a:prstGeom prst="rect">
            <a:avLst/>
          </a:prstGeom>
          <a:noFill/>
        </p:spPr>
        <p:txBody>
          <a:bodyPr wrap="square" rtlCol="0">
            <a:spAutoFit/>
          </a:bodyPr>
          <a:lstStyle/>
          <a:p>
            <a:r>
              <a:rPr lang="en-US" dirty="0" smtClean="0"/>
              <a:t>Source: www.maintenanceresources.com</a:t>
            </a:r>
            <a:endParaRPr lang="en-US" dirty="0"/>
          </a:p>
        </p:txBody>
      </p:sp>
      <p:sp>
        <p:nvSpPr>
          <p:cNvPr id="10" name="Slide Number Placeholder 9"/>
          <p:cNvSpPr>
            <a:spLocks noGrp="1"/>
          </p:cNvSpPr>
          <p:nvPr>
            <p:ph type="sldNum" sz="quarter" idx="12"/>
          </p:nvPr>
        </p:nvSpPr>
        <p:spPr/>
        <p:txBody>
          <a:bodyPr/>
          <a:lstStyle/>
          <a:p>
            <a:fld id="{7FDEA8F5-DBF9-430C-B28A-1992FBD0EDC5}"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600" b="1" dirty="0" smtClean="0"/>
              <a:t>MAINTENANCE COST</a:t>
            </a:r>
            <a:endParaRPr lang="en-US" sz="3600" b="1" dirty="0"/>
          </a:p>
        </p:txBody>
      </p:sp>
      <p:sp>
        <p:nvSpPr>
          <p:cNvPr id="3" name="Content Placeholder 2"/>
          <p:cNvSpPr>
            <a:spLocks noGrp="1"/>
          </p:cNvSpPr>
          <p:nvPr>
            <p:ph idx="1"/>
          </p:nvPr>
        </p:nvSpPr>
        <p:spPr>
          <a:xfrm>
            <a:off x="457200" y="1143000"/>
            <a:ext cx="8229600" cy="5334000"/>
          </a:xfrm>
        </p:spPr>
        <p:txBody>
          <a:bodyPr>
            <a:normAutofit fontScale="85000" lnSpcReduction="20000"/>
          </a:bodyPr>
          <a:lstStyle/>
          <a:p>
            <a:pPr>
              <a:spcBef>
                <a:spcPts val="1200"/>
              </a:spcBef>
            </a:pPr>
            <a:r>
              <a:rPr lang="en-US" dirty="0" smtClean="0"/>
              <a:t>Maintenance cost can be divided into two main groups.</a:t>
            </a:r>
          </a:p>
          <a:p>
            <a:pPr>
              <a:spcBef>
                <a:spcPts val="1200"/>
              </a:spcBef>
            </a:pPr>
            <a:r>
              <a:rPr lang="en-US" b="1" dirty="0" smtClean="0"/>
              <a:t>Direct costs</a:t>
            </a:r>
            <a:r>
              <a:rPr lang="en-US" dirty="0" smtClean="0"/>
              <a:t>, which are easy to justify and to report. These direct costs consist of items such as labor, materials, services, and maintenance overhead cost are the cost tabulated and shown as maintenance costs. </a:t>
            </a:r>
          </a:p>
          <a:p>
            <a:pPr>
              <a:spcBef>
                <a:spcPts val="1200"/>
              </a:spcBef>
            </a:pPr>
            <a:r>
              <a:rPr lang="en-US" b="1" dirty="0" smtClean="0"/>
              <a:t>Indirect costs </a:t>
            </a:r>
            <a:r>
              <a:rPr lang="en-US" dirty="0" smtClean="0"/>
              <a:t>(hidden costs) which are harder to measure. These hidden cost of maintenance are classified as the six big losses:-</a:t>
            </a:r>
          </a:p>
          <a:p>
            <a:pPr lvl="1"/>
            <a:r>
              <a:rPr lang="en-US" dirty="0" smtClean="0"/>
              <a:t>Breakdowns and unplanned plant shutdown losses</a:t>
            </a:r>
          </a:p>
          <a:p>
            <a:pPr lvl="1"/>
            <a:r>
              <a:rPr lang="en-US" dirty="0" smtClean="0"/>
              <a:t>Excessive set-up, changeovers and adjustments losses</a:t>
            </a:r>
          </a:p>
          <a:p>
            <a:pPr lvl="1"/>
            <a:r>
              <a:rPr lang="en-US" dirty="0" smtClean="0"/>
              <a:t>Idling and minor stoppages</a:t>
            </a:r>
          </a:p>
          <a:p>
            <a:pPr lvl="1"/>
            <a:r>
              <a:rPr lang="en-US" dirty="0" smtClean="0"/>
              <a:t>Running at reduced speed</a:t>
            </a:r>
          </a:p>
          <a:p>
            <a:pPr lvl="1"/>
            <a:r>
              <a:rPr lang="en-US" dirty="0" smtClean="0"/>
              <a:t>Startup losses and</a:t>
            </a:r>
          </a:p>
          <a:p>
            <a:pPr lvl="1"/>
            <a:r>
              <a:rPr lang="en-US" dirty="0" smtClean="0"/>
              <a:t>Quality defects</a:t>
            </a:r>
          </a:p>
          <a:p>
            <a:endParaRPr lang="en-US" dirty="0"/>
          </a:p>
        </p:txBody>
      </p:sp>
      <p:sp>
        <p:nvSpPr>
          <p:cNvPr id="4" name="Slide Number Placeholder 3"/>
          <p:cNvSpPr>
            <a:spLocks noGrp="1"/>
          </p:cNvSpPr>
          <p:nvPr>
            <p:ph type="sldNum" sz="quarter" idx="12"/>
          </p:nvPr>
        </p:nvSpPr>
        <p:spPr/>
        <p:txBody>
          <a:bodyPr/>
          <a:lstStyle/>
          <a:p>
            <a:fld id="{7FDEA8F5-DBF9-430C-B28A-1992FBD0EDC5}"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600" b="1" u="sng" cap="all" baseline="-25000" dirty="0" smtClean="0"/>
              <a:t>Outline of course </a:t>
            </a:r>
            <a:br>
              <a:rPr lang="en-US" sz="3600" b="1" u="sng" cap="all" baseline="-25000" dirty="0" smtClean="0"/>
            </a:br>
            <a:r>
              <a:rPr lang="en-US" sz="3600" b="1" cap="all" baseline="-25000" dirty="0" smtClean="0"/>
              <a:t>Management of Micro Level Clean Energy Projects</a:t>
            </a:r>
            <a:endParaRPr lang="en-US" sz="3600" dirty="0"/>
          </a:p>
        </p:txBody>
      </p:sp>
      <p:sp>
        <p:nvSpPr>
          <p:cNvPr id="3" name="Content Placeholder 2"/>
          <p:cNvSpPr>
            <a:spLocks noGrp="1"/>
          </p:cNvSpPr>
          <p:nvPr>
            <p:ph idx="1"/>
          </p:nvPr>
        </p:nvSpPr>
        <p:spPr>
          <a:xfrm>
            <a:off x="457200" y="1295400"/>
            <a:ext cx="8229600" cy="5029200"/>
          </a:xfrm>
        </p:spPr>
        <p:txBody>
          <a:bodyPr>
            <a:normAutofit fontScale="70000" lnSpcReduction="20000"/>
          </a:bodyPr>
          <a:lstStyle/>
          <a:p>
            <a:pPr lvl="0"/>
            <a:r>
              <a:rPr lang="en-US" dirty="0" smtClean="0"/>
              <a:t>Introduction to project management for clean energy system at micro level.</a:t>
            </a:r>
          </a:p>
          <a:p>
            <a:pPr lvl="0"/>
            <a:r>
              <a:rPr lang="en-US" dirty="0" smtClean="0"/>
              <a:t>Functions of project based management: scope of work, project organization, quality, cost and duration</a:t>
            </a:r>
          </a:p>
          <a:p>
            <a:pPr lvl="0"/>
            <a:r>
              <a:rPr lang="en-US" dirty="0" smtClean="0"/>
              <a:t>Tools and techniques of project-based management</a:t>
            </a:r>
          </a:p>
          <a:p>
            <a:pPr lvl="0"/>
            <a:r>
              <a:rPr lang="en-US" dirty="0" smtClean="0"/>
              <a:t>Project life cycle. Processes of project management. Types of management</a:t>
            </a:r>
          </a:p>
          <a:p>
            <a:pPr lvl="0"/>
            <a:r>
              <a:rPr lang="en-US" dirty="0" smtClean="0"/>
              <a:t>Methods of selecting sustainable clean energy technologies for the household, community.</a:t>
            </a:r>
          </a:p>
          <a:p>
            <a:pPr lvl="0"/>
            <a:r>
              <a:rPr lang="en-US" dirty="0" smtClean="0"/>
              <a:t>Social, economical and technical impact of selected clean energy technologies </a:t>
            </a:r>
          </a:p>
          <a:p>
            <a:pPr lvl="0"/>
            <a:r>
              <a:rPr lang="en-US" dirty="0" smtClean="0"/>
              <a:t>Financial analysis of clean energy technologies. Barriers. Micro-financing, subsidy.</a:t>
            </a:r>
          </a:p>
          <a:p>
            <a:pPr lvl="0"/>
            <a:r>
              <a:rPr lang="en-US" b="1" dirty="0" smtClean="0"/>
              <a:t>Capacity building of local operators, managers regarding the maintenance of clean energy technologies.</a:t>
            </a:r>
          </a:p>
          <a:p>
            <a:pPr lvl="0"/>
            <a:r>
              <a:rPr lang="en-US" dirty="0" smtClean="0"/>
              <a:t>Project management of micro level clean energy projects (such as MHP, SHS, wind energy for electricity generation and irrigation, biomass </a:t>
            </a:r>
            <a:r>
              <a:rPr lang="en-US" dirty="0" err="1" smtClean="0"/>
              <a:t>gasifiers</a:t>
            </a:r>
            <a:r>
              <a:rPr lang="en-US" dirty="0" smtClean="0"/>
              <a:t> etc.).</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b="1" dirty="0" smtClean="0"/>
              <a:t>MAINTENANCE MANAGMENT</a:t>
            </a:r>
            <a:endParaRPr lang="en-US" sz="3200" b="1" dirty="0"/>
          </a:p>
        </p:txBody>
      </p:sp>
      <p:sp>
        <p:nvSpPr>
          <p:cNvPr id="3" name="Content Placeholder 2"/>
          <p:cNvSpPr>
            <a:spLocks noGrp="1"/>
          </p:cNvSpPr>
          <p:nvPr>
            <p:ph idx="1"/>
          </p:nvPr>
        </p:nvSpPr>
        <p:spPr>
          <a:xfrm>
            <a:off x="457200" y="1066800"/>
            <a:ext cx="8229600" cy="5059363"/>
          </a:xfrm>
        </p:spPr>
        <p:txBody>
          <a:bodyPr>
            <a:normAutofit fontScale="92500" lnSpcReduction="20000"/>
          </a:bodyPr>
          <a:lstStyle/>
          <a:p>
            <a:r>
              <a:rPr lang="en-US" dirty="0" smtClean="0"/>
              <a:t>Selection of maintenance strategy</a:t>
            </a:r>
          </a:p>
          <a:p>
            <a:r>
              <a:rPr lang="en-US" dirty="0" smtClean="0"/>
              <a:t>Finding resources</a:t>
            </a:r>
          </a:p>
          <a:p>
            <a:pPr lvl="1"/>
            <a:r>
              <a:rPr lang="en-US" dirty="0" smtClean="0"/>
              <a:t>manpower, </a:t>
            </a:r>
          </a:p>
          <a:p>
            <a:pPr lvl="1"/>
            <a:r>
              <a:rPr lang="en-US" dirty="0" smtClean="0"/>
              <a:t>equipment/tools, </a:t>
            </a:r>
          </a:p>
          <a:p>
            <a:pPr lvl="1"/>
            <a:r>
              <a:rPr lang="en-US" dirty="0" smtClean="0"/>
              <a:t>spare parts</a:t>
            </a:r>
          </a:p>
          <a:p>
            <a:r>
              <a:rPr lang="en-US" dirty="0" smtClean="0"/>
              <a:t>Maintenance administration</a:t>
            </a:r>
          </a:p>
          <a:p>
            <a:pPr lvl="1"/>
            <a:r>
              <a:rPr lang="en-US" dirty="0" smtClean="0"/>
              <a:t>A hierarchy of authority and responsibility for deciding what, when and how work should be carried out</a:t>
            </a:r>
          </a:p>
          <a:p>
            <a:r>
              <a:rPr lang="en-US" dirty="0" smtClean="0"/>
              <a:t>Work planning and control system</a:t>
            </a:r>
          </a:p>
          <a:p>
            <a:pPr lvl="1"/>
            <a:r>
              <a:rPr lang="en-US" dirty="0" smtClean="0"/>
              <a:t>A mechanism for planning and scheduling the work and feeding back the information </a:t>
            </a:r>
          </a:p>
          <a:p>
            <a:r>
              <a:rPr lang="en-US" dirty="0" smtClean="0"/>
              <a:t>Allocation of budget</a:t>
            </a:r>
            <a:endParaRPr lang="en-US" dirty="0"/>
          </a:p>
        </p:txBody>
      </p:sp>
      <p:sp>
        <p:nvSpPr>
          <p:cNvPr id="4" name="Slide Number Placeholder 3"/>
          <p:cNvSpPr>
            <a:spLocks noGrp="1"/>
          </p:cNvSpPr>
          <p:nvPr>
            <p:ph type="sldNum" sz="quarter" idx="12"/>
          </p:nvPr>
        </p:nvSpPr>
        <p:spPr/>
        <p:txBody>
          <a:bodyPr/>
          <a:lstStyle/>
          <a:p>
            <a:fld id="{7FDEA8F5-DBF9-430C-B28A-1992FBD0EDC5}"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4000" b="1" dirty="0" smtClean="0"/>
              <a:t>MAINTENANCE CREW</a:t>
            </a:r>
            <a:endParaRPr lang="en-US" sz="4000" b="1" dirty="0"/>
          </a:p>
        </p:txBody>
      </p:sp>
      <p:sp>
        <p:nvSpPr>
          <p:cNvPr id="3" name="Content Placeholder 2"/>
          <p:cNvSpPr>
            <a:spLocks noGrp="1"/>
          </p:cNvSpPr>
          <p:nvPr>
            <p:ph idx="1"/>
          </p:nvPr>
        </p:nvSpPr>
        <p:spPr>
          <a:xfrm>
            <a:off x="457200" y="1066800"/>
            <a:ext cx="8229600" cy="5059363"/>
          </a:xfrm>
        </p:spPr>
        <p:txBody>
          <a:bodyPr>
            <a:normAutofit fontScale="92500" lnSpcReduction="10000"/>
          </a:bodyPr>
          <a:lstStyle/>
          <a:p>
            <a:pPr>
              <a:spcBef>
                <a:spcPts val="1200"/>
              </a:spcBef>
            </a:pPr>
            <a:r>
              <a:rPr lang="en-US" dirty="0" smtClean="0"/>
              <a:t>Manufacturers are very reluctant to down time. Any downtime in plant is direct production loss which nobody want. Every factory manager wants the downtime to minimum. To achieve this you require skilled manpower in your maintenance department. </a:t>
            </a:r>
          </a:p>
          <a:p>
            <a:pPr>
              <a:spcBef>
                <a:spcPts val="1200"/>
              </a:spcBef>
            </a:pPr>
            <a:r>
              <a:rPr lang="en-US" dirty="0" smtClean="0"/>
              <a:t>Normally a gang of four to five people including a foreman, an electrician, a fitter and one or two helpers are minimum requirement for shift coverage.</a:t>
            </a:r>
          </a:p>
          <a:p>
            <a:pPr>
              <a:spcBef>
                <a:spcPts val="1200"/>
              </a:spcBef>
            </a:pPr>
            <a:r>
              <a:rPr lang="en-US" dirty="0" smtClean="0"/>
              <a:t>Plant manager along with his engineer schedules a maintenance plan which can be implemented on weekly/fortnightly/monthly basis.</a:t>
            </a:r>
          </a:p>
          <a:p>
            <a:pPr>
              <a:spcBef>
                <a:spcPts val="1200"/>
              </a:spcBef>
            </a:pPr>
            <a:endParaRPr lang="en-US" dirty="0"/>
          </a:p>
        </p:txBody>
      </p:sp>
      <p:sp>
        <p:nvSpPr>
          <p:cNvPr id="4" name="Slide Number Placeholder 3"/>
          <p:cNvSpPr>
            <a:spLocks noGrp="1"/>
          </p:cNvSpPr>
          <p:nvPr>
            <p:ph type="sldNum" sz="quarter" idx="12"/>
          </p:nvPr>
        </p:nvSpPr>
        <p:spPr/>
        <p:txBody>
          <a:bodyPr/>
          <a:lstStyle/>
          <a:p>
            <a:fld id="{7FDEA8F5-DBF9-430C-B28A-1992FBD0EDC5}"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a:t>
            </a:r>
            <a:endParaRPr lang="en-US" dirty="0"/>
          </a:p>
        </p:txBody>
      </p:sp>
      <p:sp>
        <p:nvSpPr>
          <p:cNvPr id="3" name="Content Placeholder 2"/>
          <p:cNvSpPr>
            <a:spLocks noGrp="1"/>
          </p:cNvSpPr>
          <p:nvPr>
            <p:ph idx="1"/>
          </p:nvPr>
        </p:nvSpPr>
        <p:spPr/>
        <p:txBody>
          <a:bodyPr/>
          <a:lstStyle/>
          <a:p>
            <a:r>
              <a:rPr lang="en-US" dirty="0" smtClean="0"/>
              <a:t>Prepare a maintenance schedule of following clean energy technologies:</a:t>
            </a:r>
          </a:p>
          <a:p>
            <a:pPr lvl="1"/>
            <a:r>
              <a:rPr lang="en-US" dirty="0" smtClean="0"/>
              <a:t>Solar home system (Solar PV)</a:t>
            </a:r>
          </a:p>
          <a:p>
            <a:pPr lvl="1"/>
            <a:r>
              <a:rPr lang="en-US" dirty="0" smtClean="0"/>
              <a:t>MHP</a:t>
            </a:r>
          </a:p>
          <a:p>
            <a:pPr lvl="1"/>
            <a:r>
              <a:rPr lang="en-US" dirty="0" smtClean="0"/>
              <a:t>Wind power</a:t>
            </a:r>
          </a:p>
          <a:p>
            <a:pPr lvl="1"/>
            <a:r>
              <a:rPr lang="en-US" dirty="0" smtClean="0"/>
              <a:t>Biogas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References</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en-US" sz="2400" dirty="0">
                <a:hlinkClick r:id="rId2"/>
              </a:rPr>
              <a:t>http://www.ese.iitb.ac.in/~</a:t>
            </a:r>
            <a:r>
              <a:rPr lang="en-US" sz="2400" dirty="0" smtClean="0">
                <a:hlinkClick r:id="rId2"/>
              </a:rPr>
              <a:t>rb/Publications/Conference%20proceedings%20papers/Capacity%20Building.pdf</a:t>
            </a:r>
            <a:r>
              <a:rPr lang="en-US" sz="2400" dirty="0" smtClean="0"/>
              <a:t> </a:t>
            </a:r>
          </a:p>
          <a:p>
            <a:r>
              <a:rPr lang="en-US" sz="2400" dirty="0" smtClean="0">
                <a:hlinkClick r:id="rId3"/>
              </a:rPr>
              <a:t>http://www.maintenanceresources.com/referencelibrary/maintenancemanagement/index.htm</a:t>
            </a:r>
            <a:endParaRPr lang="en-US" sz="2400" dirty="0" smtClean="0"/>
          </a:p>
          <a:p>
            <a:r>
              <a:rPr lang="en-US" sz="2400" dirty="0" smtClean="0">
                <a:hlinkClick r:id="rId4"/>
              </a:rPr>
              <a:t>http://www.nrel.gov/analysis/tech_lcoe_re_cost_est.html</a:t>
            </a:r>
            <a:r>
              <a:rPr lang="en-US" sz="2400" dirty="0" smtClean="0"/>
              <a:t> </a:t>
            </a:r>
          </a:p>
          <a:p>
            <a:endParaRPr lang="en-US" sz="2400" dirty="0" smtClean="0"/>
          </a:p>
          <a:p>
            <a:endParaRPr lang="en-US" sz="2400" dirty="0" smtClean="0"/>
          </a:p>
          <a:p>
            <a:endParaRPr lang="en-US" sz="2400" dirty="0" smtClean="0"/>
          </a:p>
          <a:p>
            <a:endParaRPr lang="en-US"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Sustainable energy for all</a:t>
            </a:r>
            <a:endParaRPr lang="en-US" dirty="0"/>
          </a:p>
        </p:txBody>
      </p:sp>
      <p:sp>
        <p:nvSpPr>
          <p:cNvPr id="3" name="Content Placeholder 2"/>
          <p:cNvSpPr>
            <a:spLocks noGrp="1"/>
          </p:cNvSpPr>
          <p:nvPr>
            <p:ph idx="1"/>
          </p:nvPr>
        </p:nvSpPr>
        <p:spPr>
          <a:xfrm>
            <a:off x="457200" y="1143000"/>
            <a:ext cx="8229600" cy="4983163"/>
          </a:xfrm>
        </p:spPr>
        <p:txBody>
          <a:bodyPr>
            <a:normAutofit fontScale="77500" lnSpcReduction="20000"/>
          </a:bodyPr>
          <a:lstStyle/>
          <a:p>
            <a:pPr>
              <a:buNone/>
            </a:pPr>
            <a:r>
              <a:rPr lang="en-US" dirty="0" smtClean="0"/>
              <a:t>The technology should be</a:t>
            </a:r>
          </a:p>
          <a:p>
            <a:r>
              <a:rPr lang="en-US" dirty="0" smtClean="0"/>
              <a:t>Affordable</a:t>
            </a:r>
          </a:p>
          <a:p>
            <a:r>
              <a:rPr lang="en-US" dirty="0" smtClean="0"/>
              <a:t>Reliable</a:t>
            </a:r>
          </a:p>
          <a:p>
            <a:r>
              <a:rPr lang="en-US" dirty="0" smtClean="0"/>
              <a:t>Accessible</a:t>
            </a:r>
          </a:p>
          <a:p>
            <a:r>
              <a:rPr lang="en-US" dirty="0" smtClean="0"/>
              <a:t>Clean</a:t>
            </a:r>
          </a:p>
          <a:p>
            <a:pPr lvl="1"/>
            <a:r>
              <a:rPr lang="en-US" dirty="0" smtClean="0"/>
              <a:t>Low carbon</a:t>
            </a:r>
          </a:p>
          <a:p>
            <a:pPr lvl="1"/>
            <a:r>
              <a:rPr lang="en-US" dirty="0" smtClean="0"/>
              <a:t>Low PM</a:t>
            </a:r>
          </a:p>
          <a:p>
            <a:pPr lvl="1"/>
            <a:r>
              <a:rPr lang="en-US" dirty="0" smtClean="0"/>
              <a:t>Low </a:t>
            </a:r>
            <a:r>
              <a:rPr lang="en-US" dirty="0" err="1" smtClean="0"/>
              <a:t>SOx</a:t>
            </a:r>
            <a:r>
              <a:rPr lang="en-US" dirty="0" smtClean="0"/>
              <a:t>, </a:t>
            </a:r>
            <a:r>
              <a:rPr lang="en-US" dirty="0" err="1" smtClean="0"/>
              <a:t>NOx</a:t>
            </a:r>
            <a:endParaRPr lang="en-US" dirty="0" smtClean="0"/>
          </a:p>
          <a:p>
            <a:pPr lvl="1"/>
            <a:r>
              <a:rPr lang="en-US" dirty="0" smtClean="0"/>
              <a:t>Low in carcinogenic content (e.g. MTBE- methyl tertiary butyl ether)</a:t>
            </a:r>
          </a:p>
          <a:p>
            <a:r>
              <a:rPr lang="en-US" dirty="0" smtClean="0"/>
              <a:t>Renewable sources</a:t>
            </a:r>
          </a:p>
          <a:p>
            <a:r>
              <a:rPr lang="en-US" dirty="0" smtClean="0"/>
              <a:t>Energy efficient</a:t>
            </a:r>
          </a:p>
          <a:p>
            <a:pPr lvl="1"/>
            <a:r>
              <a:rPr lang="en-US" dirty="0" smtClean="0"/>
              <a:t>Energy conservation</a:t>
            </a:r>
          </a:p>
          <a:p>
            <a:r>
              <a:rPr lang="en-US" dirty="0" smtClean="0"/>
              <a:t>Provide consumer empowerment</a:t>
            </a:r>
            <a:endParaRPr lang="en-US" dirty="0"/>
          </a:p>
        </p:txBody>
      </p:sp>
    </p:spTree>
    <p:extLst>
      <p:ext uri="{BB962C8B-B14F-4D97-AF65-F5344CB8AC3E}">
        <p14:creationId xmlns="" xmlns:p14="http://schemas.microsoft.com/office/powerpoint/2010/main" val="1171314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581400" cy="1143000"/>
          </a:xfrm>
        </p:spPr>
        <p:txBody>
          <a:bodyPr>
            <a:normAutofit fontScale="90000"/>
          </a:bodyPr>
          <a:lstStyle/>
          <a:p>
            <a:pPr algn="l"/>
            <a:r>
              <a:rPr lang="en-US" sz="2800" u="none" dirty="0" smtClean="0"/>
              <a:t>Gender and rural energy: </a:t>
            </a:r>
            <a:br>
              <a:rPr lang="en-US" sz="2800" u="none" dirty="0" smtClean="0"/>
            </a:br>
            <a:r>
              <a:rPr lang="en-US" sz="2800" u="none" dirty="0" smtClean="0"/>
              <a:t>An empowerment model</a:t>
            </a:r>
            <a:endParaRPr lang="en-US" sz="2800" u="none" dirty="0"/>
          </a:p>
        </p:txBody>
      </p:sp>
      <p:sp>
        <p:nvSpPr>
          <p:cNvPr id="6" name="Content Placeholder 5"/>
          <p:cNvSpPr>
            <a:spLocks noGrp="1"/>
          </p:cNvSpPr>
          <p:nvPr>
            <p:ph sz="half" idx="1"/>
          </p:nvPr>
        </p:nvSpPr>
        <p:spPr>
          <a:xfrm>
            <a:off x="304800" y="1600200"/>
            <a:ext cx="3657600" cy="4525963"/>
          </a:xfrm>
        </p:spPr>
        <p:txBody>
          <a:bodyPr>
            <a:normAutofit fontScale="85000" lnSpcReduction="20000"/>
          </a:bodyPr>
          <a:lstStyle/>
          <a:p>
            <a:r>
              <a:rPr lang="en-US" dirty="0" smtClean="0"/>
              <a:t>There is a need of intervention of clean energy technologies to replace traditional indigenous technologies.</a:t>
            </a:r>
          </a:p>
          <a:p>
            <a:r>
              <a:rPr lang="en-US" dirty="0" smtClean="0"/>
              <a:t>This will not only save energy (fuel) but also reduce expenditure of human energy.</a:t>
            </a:r>
          </a:p>
          <a:p>
            <a:r>
              <a:rPr lang="en-US" dirty="0" smtClean="0"/>
              <a:t>Women are encouraged to be involved in social and economic activities for their self-enhancement and empowerment.</a:t>
            </a:r>
          </a:p>
          <a:p>
            <a:endParaRPr lang="en-US" dirty="0"/>
          </a:p>
        </p:txBody>
      </p:sp>
      <p:sp>
        <p:nvSpPr>
          <p:cNvPr id="7" name="Content Placeholder 6"/>
          <p:cNvSpPr>
            <a:spLocks noGrp="1"/>
          </p:cNvSpPr>
          <p:nvPr>
            <p:ph sz="half" idx="2"/>
          </p:nvPr>
        </p:nvSpPr>
        <p:spPr/>
        <p:txBody>
          <a:bodyPr>
            <a:normAutofit fontScale="85000" lnSpcReduction="20000"/>
          </a:bodyPr>
          <a:lstStyle/>
          <a:p>
            <a:endParaRPr lang="en-US"/>
          </a:p>
        </p:txBody>
      </p:sp>
      <p:pic>
        <p:nvPicPr>
          <p:cNvPr id="1026" name="Picture 2"/>
          <p:cNvPicPr>
            <a:picLocks noChangeAspect="1" noChangeArrowheads="1"/>
          </p:cNvPicPr>
          <p:nvPr/>
        </p:nvPicPr>
        <p:blipFill>
          <a:blip r:embed="rId3" cstate="print"/>
          <a:srcRect/>
          <a:stretch>
            <a:fillRect/>
          </a:stretch>
        </p:blipFill>
        <p:spPr bwMode="auto">
          <a:xfrm>
            <a:off x="3870294" y="228600"/>
            <a:ext cx="5026474" cy="6400800"/>
          </a:xfrm>
          <a:prstGeom prst="rect">
            <a:avLst/>
          </a:prstGeom>
          <a:noFill/>
          <a:ln w="9525">
            <a:noFill/>
            <a:miter lim="800000"/>
            <a:headEnd/>
            <a:tailEnd/>
          </a:ln>
        </p:spPr>
      </p:pic>
      <p:sp>
        <p:nvSpPr>
          <p:cNvPr id="8" name="TextBox 7"/>
          <p:cNvSpPr txBox="1"/>
          <p:nvPr/>
        </p:nvSpPr>
        <p:spPr>
          <a:xfrm>
            <a:off x="457200" y="6172200"/>
            <a:ext cx="5334000" cy="381000"/>
          </a:xfrm>
          <a:prstGeom prst="rect">
            <a:avLst/>
          </a:prstGeom>
          <a:noFill/>
        </p:spPr>
        <p:txBody>
          <a:bodyPr wrap="square" rtlCol="0">
            <a:spAutoFit/>
          </a:bodyPr>
          <a:lstStyle/>
          <a:p>
            <a:r>
              <a:rPr lang="en-US" dirty="0" smtClean="0"/>
              <a:t>Source: Rural_Energy_Technologies_Mahat.pdf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3"/>
          <p:cNvSpPr>
            <a:spLocks noGrp="1"/>
          </p:cNvSpPr>
          <p:nvPr>
            <p:ph type="sldNum" sz="quarter" idx="12"/>
          </p:nvPr>
        </p:nvSpPr>
        <p:spPr>
          <a:noFill/>
        </p:spPr>
        <p:txBody>
          <a:bodyPr/>
          <a:lstStyle/>
          <a:p>
            <a:fld id="{5C6AAD10-1DFD-4F33-9F13-F22931E54607}" type="slidenum">
              <a:rPr lang="en-US"/>
              <a:pPr/>
              <a:t>5</a:t>
            </a:fld>
            <a:endParaRPr lang="en-US"/>
          </a:p>
        </p:txBody>
      </p:sp>
      <p:grpSp>
        <p:nvGrpSpPr>
          <p:cNvPr id="2" name="Group 2"/>
          <p:cNvGrpSpPr>
            <a:grpSpLocks/>
          </p:cNvGrpSpPr>
          <p:nvPr/>
        </p:nvGrpSpPr>
        <p:grpSpPr bwMode="auto">
          <a:xfrm>
            <a:off x="304800" y="685800"/>
            <a:ext cx="8534400" cy="5105400"/>
            <a:chOff x="192" y="288"/>
            <a:chExt cx="5376" cy="3216"/>
          </a:xfrm>
        </p:grpSpPr>
        <p:sp>
          <p:nvSpPr>
            <p:cNvPr id="47108" name="AutoShape 3"/>
            <p:cNvSpPr>
              <a:spLocks noChangeArrowheads="1"/>
            </p:cNvSpPr>
            <p:nvPr/>
          </p:nvSpPr>
          <p:spPr bwMode="auto">
            <a:xfrm>
              <a:off x="1920" y="2976"/>
              <a:ext cx="1968" cy="528"/>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1800" b="1" dirty="0"/>
                <a:t>DATABASE ON </a:t>
              </a:r>
              <a:r>
                <a:rPr lang="en-US" sz="1800" b="1" dirty="0" smtClean="0"/>
                <a:t>CLEAN</a:t>
              </a:r>
              <a:endParaRPr lang="en-US" sz="1800" b="1" dirty="0"/>
            </a:p>
            <a:p>
              <a:pPr algn="ctr"/>
              <a:r>
                <a:rPr lang="en-US" sz="1800" b="1" dirty="0"/>
                <a:t>ENERGY TECHNOLOGIES</a:t>
              </a:r>
            </a:p>
          </p:txBody>
        </p:sp>
        <p:sp>
          <p:nvSpPr>
            <p:cNvPr id="47109" name="AutoShape 4"/>
            <p:cNvSpPr>
              <a:spLocks noChangeArrowheads="1"/>
            </p:cNvSpPr>
            <p:nvPr/>
          </p:nvSpPr>
          <p:spPr bwMode="auto">
            <a:xfrm>
              <a:off x="1920" y="2304"/>
              <a:ext cx="1872" cy="336"/>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1800" b="1"/>
                <a:t>QUALITY ASSESSMENT</a:t>
              </a:r>
            </a:p>
          </p:txBody>
        </p:sp>
        <p:sp>
          <p:nvSpPr>
            <p:cNvPr id="47110" name="AutoShape 5"/>
            <p:cNvSpPr>
              <a:spLocks noChangeArrowheads="1"/>
            </p:cNvSpPr>
            <p:nvPr/>
          </p:nvSpPr>
          <p:spPr bwMode="auto">
            <a:xfrm>
              <a:off x="1584" y="288"/>
              <a:ext cx="2640" cy="48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1800" b="1" dirty="0"/>
                <a:t>CAPACITY BUILDING ON</a:t>
              </a:r>
            </a:p>
            <a:p>
              <a:pPr algn="ctr"/>
              <a:r>
                <a:rPr lang="en-US" sz="1800" b="1" dirty="0" smtClean="0"/>
                <a:t>CLEAN ENERGY </a:t>
              </a:r>
              <a:r>
                <a:rPr lang="en-US" sz="1800" b="1" dirty="0"/>
                <a:t>TECHNOLOGIES</a:t>
              </a:r>
            </a:p>
          </p:txBody>
        </p:sp>
        <p:sp>
          <p:nvSpPr>
            <p:cNvPr id="47111" name="AutoShape 6"/>
            <p:cNvSpPr>
              <a:spLocks noChangeArrowheads="1"/>
            </p:cNvSpPr>
            <p:nvPr/>
          </p:nvSpPr>
          <p:spPr bwMode="auto">
            <a:xfrm>
              <a:off x="192" y="1440"/>
              <a:ext cx="1152" cy="528"/>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1800" b="1"/>
                <a:t>AWARENESS</a:t>
              </a:r>
            </a:p>
            <a:p>
              <a:pPr algn="ctr"/>
              <a:r>
                <a:rPr lang="en-US" sz="1800" b="1"/>
                <a:t>CAMPAIGN</a:t>
              </a:r>
            </a:p>
          </p:txBody>
        </p:sp>
        <p:sp>
          <p:nvSpPr>
            <p:cNvPr id="47112" name="AutoShape 7"/>
            <p:cNvSpPr>
              <a:spLocks noChangeArrowheads="1"/>
            </p:cNvSpPr>
            <p:nvPr/>
          </p:nvSpPr>
          <p:spPr bwMode="auto">
            <a:xfrm>
              <a:off x="1440" y="1440"/>
              <a:ext cx="1488" cy="528"/>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1800" b="1"/>
                <a:t>HUMAN RESOURCE </a:t>
              </a:r>
            </a:p>
            <a:p>
              <a:pPr algn="ctr"/>
              <a:r>
                <a:rPr lang="en-US" sz="1800" b="1"/>
                <a:t>DEVELOPMENT</a:t>
              </a:r>
            </a:p>
          </p:txBody>
        </p:sp>
        <p:sp>
          <p:nvSpPr>
            <p:cNvPr id="47113" name="AutoShape 8"/>
            <p:cNvSpPr>
              <a:spLocks noChangeArrowheads="1"/>
            </p:cNvSpPr>
            <p:nvPr/>
          </p:nvSpPr>
          <p:spPr bwMode="auto">
            <a:xfrm>
              <a:off x="3024" y="1440"/>
              <a:ext cx="1392" cy="528"/>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b="1" dirty="0" smtClean="0"/>
                <a:t>R &amp; D ON CLEAN </a:t>
              </a:r>
            </a:p>
            <a:p>
              <a:pPr algn="ctr"/>
              <a:r>
                <a:rPr lang="en-US" b="1" dirty="0" smtClean="0"/>
                <a:t>ENERGY TECH</a:t>
              </a:r>
              <a:endParaRPr lang="en-US" b="1" dirty="0"/>
            </a:p>
          </p:txBody>
        </p:sp>
        <p:sp>
          <p:nvSpPr>
            <p:cNvPr id="47114" name="AutoShape 9"/>
            <p:cNvSpPr>
              <a:spLocks noChangeArrowheads="1"/>
            </p:cNvSpPr>
            <p:nvPr/>
          </p:nvSpPr>
          <p:spPr bwMode="auto">
            <a:xfrm>
              <a:off x="4512" y="1440"/>
              <a:ext cx="1056" cy="528"/>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1800" b="1"/>
                <a:t>PROMOTION</a:t>
              </a:r>
            </a:p>
          </p:txBody>
        </p:sp>
        <p:sp>
          <p:nvSpPr>
            <p:cNvPr id="47115" name="Line 10"/>
            <p:cNvSpPr>
              <a:spLocks noChangeShapeType="1"/>
            </p:cNvSpPr>
            <p:nvPr/>
          </p:nvSpPr>
          <p:spPr bwMode="auto">
            <a:xfrm>
              <a:off x="2160" y="1968"/>
              <a:ext cx="0" cy="336"/>
            </a:xfrm>
            <a:prstGeom prst="line">
              <a:avLst/>
            </a:prstGeom>
            <a:noFill/>
            <a:ln w="9525">
              <a:solidFill>
                <a:schemeClr val="tx1"/>
              </a:solidFill>
              <a:round/>
              <a:headEnd/>
              <a:tailEnd/>
            </a:ln>
          </p:spPr>
          <p:txBody>
            <a:bodyPr/>
            <a:lstStyle/>
            <a:p>
              <a:endParaRPr lang="en-US"/>
            </a:p>
          </p:txBody>
        </p:sp>
        <p:sp>
          <p:nvSpPr>
            <p:cNvPr id="47116" name="Line 11"/>
            <p:cNvSpPr>
              <a:spLocks noChangeShapeType="1"/>
            </p:cNvSpPr>
            <p:nvPr/>
          </p:nvSpPr>
          <p:spPr bwMode="auto">
            <a:xfrm>
              <a:off x="3504" y="1968"/>
              <a:ext cx="0" cy="336"/>
            </a:xfrm>
            <a:prstGeom prst="line">
              <a:avLst/>
            </a:prstGeom>
            <a:noFill/>
            <a:ln w="9525">
              <a:solidFill>
                <a:schemeClr val="tx1"/>
              </a:solidFill>
              <a:round/>
              <a:headEnd/>
              <a:tailEnd/>
            </a:ln>
          </p:spPr>
          <p:txBody>
            <a:bodyPr/>
            <a:lstStyle/>
            <a:p>
              <a:endParaRPr lang="en-US"/>
            </a:p>
          </p:txBody>
        </p:sp>
        <p:sp>
          <p:nvSpPr>
            <p:cNvPr id="47117" name="Line 12"/>
            <p:cNvSpPr>
              <a:spLocks noChangeShapeType="1"/>
            </p:cNvSpPr>
            <p:nvPr/>
          </p:nvSpPr>
          <p:spPr bwMode="auto">
            <a:xfrm>
              <a:off x="720" y="1104"/>
              <a:ext cx="4320" cy="0"/>
            </a:xfrm>
            <a:prstGeom prst="line">
              <a:avLst/>
            </a:prstGeom>
            <a:noFill/>
            <a:ln w="9525">
              <a:solidFill>
                <a:schemeClr val="tx1"/>
              </a:solidFill>
              <a:round/>
              <a:headEnd/>
              <a:tailEnd/>
            </a:ln>
          </p:spPr>
          <p:txBody>
            <a:bodyPr/>
            <a:lstStyle/>
            <a:p>
              <a:endParaRPr lang="en-US"/>
            </a:p>
          </p:txBody>
        </p:sp>
        <p:sp>
          <p:nvSpPr>
            <p:cNvPr id="47118" name="Line 13"/>
            <p:cNvSpPr>
              <a:spLocks noChangeShapeType="1"/>
            </p:cNvSpPr>
            <p:nvPr/>
          </p:nvSpPr>
          <p:spPr bwMode="auto">
            <a:xfrm>
              <a:off x="720" y="1104"/>
              <a:ext cx="0" cy="336"/>
            </a:xfrm>
            <a:prstGeom prst="line">
              <a:avLst/>
            </a:prstGeom>
            <a:noFill/>
            <a:ln w="9525">
              <a:solidFill>
                <a:schemeClr val="tx1"/>
              </a:solidFill>
              <a:round/>
              <a:headEnd/>
              <a:tailEnd/>
            </a:ln>
          </p:spPr>
          <p:txBody>
            <a:bodyPr/>
            <a:lstStyle/>
            <a:p>
              <a:endParaRPr lang="en-US"/>
            </a:p>
          </p:txBody>
        </p:sp>
        <p:sp>
          <p:nvSpPr>
            <p:cNvPr id="47119" name="Line 14"/>
            <p:cNvSpPr>
              <a:spLocks noChangeShapeType="1"/>
            </p:cNvSpPr>
            <p:nvPr/>
          </p:nvSpPr>
          <p:spPr bwMode="auto">
            <a:xfrm>
              <a:off x="2160" y="1104"/>
              <a:ext cx="0" cy="336"/>
            </a:xfrm>
            <a:prstGeom prst="line">
              <a:avLst/>
            </a:prstGeom>
            <a:noFill/>
            <a:ln w="9525">
              <a:solidFill>
                <a:schemeClr val="tx1"/>
              </a:solidFill>
              <a:round/>
              <a:headEnd/>
              <a:tailEnd/>
            </a:ln>
          </p:spPr>
          <p:txBody>
            <a:bodyPr/>
            <a:lstStyle/>
            <a:p>
              <a:endParaRPr lang="en-US"/>
            </a:p>
          </p:txBody>
        </p:sp>
        <p:sp>
          <p:nvSpPr>
            <p:cNvPr id="47120" name="Line 15"/>
            <p:cNvSpPr>
              <a:spLocks noChangeShapeType="1"/>
            </p:cNvSpPr>
            <p:nvPr/>
          </p:nvSpPr>
          <p:spPr bwMode="auto">
            <a:xfrm>
              <a:off x="3504" y="1104"/>
              <a:ext cx="0" cy="336"/>
            </a:xfrm>
            <a:prstGeom prst="line">
              <a:avLst/>
            </a:prstGeom>
            <a:noFill/>
            <a:ln w="9525">
              <a:solidFill>
                <a:schemeClr val="tx1"/>
              </a:solidFill>
              <a:round/>
              <a:headEnd/>
              <a:tailEnd/>
            </a:ln>
          </p:spPr>
          <p:txBody>
            <a:bodyPr/>
            <a:lstStyle/>
            <a:p>
              <a:endParaRPr lang="en-US"/>
            </a:p>
          </p:txBody>
        </p:sp>
        <p:sp>
          <p:nvSpPr>
            <p:cNvPr id="47121" name="Line 16"/>
            <p:cNvSpPr>
              <a:spLocks noChangeShapeType="1"/>
            </p:cNvSpPr>
            <p:nvPr/>
          </p:nvSpPr>
          <p:spPr bwMode="auto">
            <a:xfrm>
              <a:off x="5040" y="1104"/>
              <a:ext cx="0" cy="336"/>
            </a:xfrm>
            <a:prstGeom prst="line">
              <a:avLst/>
            </a:prstGeom>
            <a:noFill/>
            <a:ln w="9525">
              <a:solidFill>
                <a:schemeClr val="tx1"/>
              </a:solidFill>
              <a:round/>
              <a:headEnd/>
              <a:tailEnd/>
            </a:ln>
          </p:spPr>
          <p:txBody>
            <a:bodyPr/>
            <a:lstStyle/>
            <a:p>
              <a:endParaRPr lang="en-US"/>
            </a:p>
          </p:txBody>
        </p:sp>
        <p:sp>
          <p:nvSpPr>
            <p:cNvPr id="47122" name="Line 17"/>
            <p:cNvSpPr>
              <a:spLocks noChangeShapeType="1"/>
            </p:cNvSpPr>
            <p:nvPr/>
          </p:nvSpPr>
          <p:spPr bwMode="auto">
            <a:xfrm>
              <a:off x="2832" y="768"/>
              <a:ext cx="0" cy="336"/>
            </a:xfrm>
            <a:prstGeom prst="line">
              <a:avLst/>
            </a:prstGeom>
            <a:noFill/>
            <a:ln w="9525">
              <a:solidFill>
                <a:schemeClr val="tx1"/>
              </a:solidFill>
              <a:round/>
              <a:headEnd/>
              <a:tailEnd/>
            </a:ln>
          </p:spPr>
          <p:txBody>
            <a:bodyPr/>
            <a:lstStyle/>
            <a:p>
              <a:endParaRPr lang="en-US"/>
            </a:p>
          </p:txBody>
        </p:sp>
        <p:sp>
          <p:nvSpPr>
            <p:cNvPr id="47123" name="Line 18"/>
            <p:cNvSpPr>
              <a:spLocks noChangeShapeType="1"/>
            </p:cNvSpPr>
            <p:nvPr/>
          </p:nvSpPr>
          <p:spPr bwMode="auto">
            <a:xfrm>
              <a:off x="2880" y="2640"/>
              <a:ext cx="0" cy="336"/>
            </a:xfrm>
            <a:prstGeom prst="line">
              <a:avLst/>
            </a:prstGeom>
            <a:noFill/>
            <a:ln w="9525">
              <a:solidFill>
                <a:schemeClr val="tx1"/>
              </a:solidFill>
              <a:round/>
              <a:headEnd/>
              <a:tailEnd/>
            </a:ln>
          </p:spPr>
          <p:txBody>
            <a:bodyPr/>
            <a:lstStyle/>
            <a:p>
              <a:endParaRPr lang="en-US"/>
            </a:p>
          </p:txBody>
        </p:sp>
        <p:sp>
          <p:nvSpPr>
            <p:cNvPr id="47124" name="Line 19"/>
            <p:cNvSpPr>
              <a:spLocks noChangeShapeType="1"/>
            </p:cNvSpPr>
            <p:nvPr/>
          </p:nvSpPr>
          <p:spPr bwMode="auto">
            <a:xfrm>
              <a:off x="720" y="1968"/>
              <a:ext cx="0" cy="1296"/>
            </a:xfrm>
            <a:prstGeom prst="line">
              <a:avLst/>
            </a:prstGeom>
            <a:noFill/>
            <a:ln w="9525">
              <a:solidFill>
                <a:schemeClr val="tx1"/>
              </a:solidFill>
              <a:round/>
              <a:headEnd/>
              <a:tailEnd/>
            </a:ln>
          </p:spPr>
          <p:txBody>
            <a:bodyPr/>
            <a:lstStyle/>
            <a:p>
              <a:endParaRPr lang="en-US"/>
            </a:p>
          </p:txBody>
        </p:sp>
        <p:sp>
          <p:nvSpPr>
            <p:cNvPr id="47125" name="Line 20"/>
            <p:cNvSpPr>
              <a:spLocks noChangeShapeType="1"/>
            </p:cNvSpPr>
            <p:nvPr/>
          </p:nvSpPr>
          <p:spPr bwMode="auto">
            <a:xfrm>
              <a:off x="5040" y="1968"/>
              <a:ext cx="0" cy="1248"/>
            </a:xfrm>
            <a:prstGeom prst="line">
              <a:avLst/>
            </a:prstGeom>
            <a:noFill/>
            <a:ln w="9525">
              <a:solidFill>
                <a:schemeClr val="tx1"/>
              </a:solidFill>
              <a:round/>
              <a:headEnd/>
              <a:tailEnd/>
            </a:ln>
          </p:spPr>
          <p:txBody>
            <a:bodyPr/>
            <a:lstStyle/>
            <a:p>
              <a:endParaRPr lang="en-US"/>
            </a:p>
          </p:txBody>
        </p:sp>
        <p:sp>
          <p:nvSpPr>
            <p:cNvPr id="47126" name="Line 21"/>
            <p:cNvSpPr>
              <a:spLocks noChangeShapeType="1"/>
            </p:cNvSpPr>
            <p:nvPr/>
          </p:nvSpPr>
          <p:spPr bwMode="auto">
            <a:xfrm>
              <a:off x="720" y="3264"/>
              <a:ext cx="1200" cy="0"/>
            </a:xfrm>
            <a:prstGeom prst="line">
              <a:avLst/>
            </a:prstGeom>
            <a:noFill/>
            <a:ln w="9525">
              <a:solidFill>
                <a:schemeClr val="tx1"/>
              </a:solidFill>
              <a:round/>
              <a:headEnd/>
              <a:tailEnd/>
            </a:ln>
          </p:spPr>
          <p:txBody>
            <a:bodyPr/>
            <a:lstStyle/>
            <a:p>
              <a:endParaRPr lang="en-US"/>
            </a:p>
          </p:txBody>
        </p:sp>
        <p:sp>
          <p:nvSpPr>
            <p:cNvPr id="47127" name="Line 22"/>
            <p:cNvSpPr>
              <a:spLocks noChangeShapeType="1"/>
            </p:cNvSpPr>
            <p:nvPr/>
          </p:nvSpPr>
          <p:spPr bwMode="auto">
            <a:xfrm>
              <a:off x="3888" y="3216"/>
              <a:ext cx="1152" cy="0"/>
            </a:xfrm>
            <a:prstGeom prst="line">
              <a:avLst/>
            </a:prstGeom>
            <a:noFill/>
            <a:ln w="9525">
              <a:solidFill>
                <a:schemeClr val="tx1"/>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2" name="Rectangle 6"/>
          <p:cNvSpPr>
            <a:spLocks noGrp="1" noChangeArrowheads="1"/>
          </p:cNvSpPr>
          <p:nvPr>
            <p:ph type="title"/>
          </p:nvPr>
        </p:nvSpPr>
        <p:spPr>
          <a:xfrm>
            <a:off x="457200" y="274638"/>
            <a:ext cx="8229600" cy="563562"/>
          </a:xfrm>
        </p:spPr>
        <p:txBody>
          <a:bodyPr>
            <a:normAutofit fontScale="90000"/>
          </a:bodyPr>
          <a:lstStyle/>
          <a:p>
            <a:r>
              <a:rPr lang="en-US" sz="3200" b="1" dirty="0"/>
              <a:t>CAPACITY </a:t>
            </a:r>
            <a:r>
              <a:rPr lang="en-US" sz="3200" b="1" dirty="0" smtClean="0"/>
              <a:t>BUILDING (BIOMASS)</a:t>
            </a:r>
            <a:endParaRPr lang="en-US" sz="3200" b="1" dirty="0"/>
          </a:p>
        </p:txBody>
      </p:sp>
      <p:sp>
        <p:nvSpPr>
          <p:cNvPr id="137223" name="Rectangle 7"/>
          <p:cNvSpPr>
            <a:spLocks noGrp="1" noChangeArrowheads="1"/>
          </p:cNvSpPr>
          <p:nvPr>
            <p:ph type="body" idx="1"/>
          </p:nvPr>
        </p:nvSpPr>
        <p:spPr>
          <a:xfrm>
            <a:off x="457200" y="1143000"/>
            <a:ext cx="8229600" cy="5334000"/>
          </a:xfrm>
        </p:spPr>
        <p:txBody>
          <a:bodyPr/>
          <a:lstStyle/>
          <a:p>
            <a:pPr>
              <a:lnSpc>
                <a:spcPct val="80000"/>
              </a:lnSpc>
              <a:spcBef>
                <a:spcPct val="50000"/>
              </a:spcBef>
              <a:buFontTx/>
              <a:buNone/>
            </a:pPr>
            <a:r>
              <a:rPr lang="en-GB" sz="2000" b="1" dirty="0"/>
              <a:t>Awareness campaign: </a:t>
            </a:r>
            <a:endParaRPr lang="en-US" sz="2000" dirty="0"/>
          </a:p>
          <a:p>
            <a:pPr>
              <a:lnSpc>
                <a:spcPct val="80000"/>
              </a:lnSpc>
              <a:spcBef>
                <a:spcPct val="30000"/>
              </a:spcBef>
            </a:pPr>
            <a:r>
              <a:rPr lang="en-GB" sz="2000" dirty="0"/>
              <a:t>What: potentiality of biomass, need for fuel switching, health impact</a:t>
            </a:r>
            <a:endParaRPr lang="en-US" sz="2000" dirty="0"/>
          </a:p>
          <a:p>
            <a:pPr>
              <a:lnSpc>
                <a:spcPct val="80000"/>
              </a:lnSpc>
              <a:spcBef>
                <a:spcPct val="30000"/>
              </a:spcBef>
            </a:pPr>
            <a:r>
              <a:rPr lang="en-GB" sz="2000" dirty="0"/>
              <a:t>How: school curricula, seminar, workshop, use of mass media</a:t>
            </a:r>
            <a:endParaRPr lang="en-US" sz="2000" dirty="0"/>
          </a:p>
          <a:p>
            <a:pPr>
              <a:lnSpc>
                <a:spcPct val="80000"/>
              </a:lnSpc>
              <a:spcBef>
                <a:spcPct val="30000"/>
              </a:spcBef>
            </a:pPr>
            <a:r>
              <a:rPr lang="en-GB" sz="2000" dirty="0"/>
              <a:t>Who: institutions/schools, NGOs, </a:t>
            </a:r>
            <a:r>
              <a:rPr lang="en-GB" sz="2000" dirty="0" err="1"/>
              <a:t>INGOs</a:t>
            </a:r>
            <a:r>
              <a:rPr lang="en-GB" sz="2000" dirty="0"/>
              <a:t>, </a:t>
            </a:r>
            <a:r>
              <a:rPr lang="en-GB" sz="2000" dirty="0" err="1"/>
              <a:t>CBOs</a:t>
            </a:r>
            <a:r>
              <a:rPr lang="en-GB" sz="2000" dirty="0"/>
              <a:t>, local government</a:t>
            </a:r>
            <a:endParaRPr lang="en-US" sz="2000" dirty="0"/>
          </a:p>
          <a:p>
            <a:pPr>
              <a:lnSpc>
                <a:spcPct val="80000"/>
              </a:lnSpc>
              <a:spcBef>
                <a:spcPct val="50000"/>
              </a:spcBef>
              <a:buFontTx/>
              <a:buNone/>
            </a:pPr>
            <a:r>
              <a:rPr lang="en-GB" sz="2000" b="1" dirty="0"/>
              <a:t>Human Resource Development (use/repair/maintain/develop):</a:t>
            </a:r>
            <a:endParaRPr lang="en-US" sz="2000" dirty="0"/>
          </a:p>
          <a:p>
            <a:pPr>
              <a:lnSpc>
                <a:spcPct val="80000"/>
              </a:lnSpc>
              <a:spcBef>
                <a:spcPct val="30000"/>
              </a:spcBef>
            </a:pPr>
            <a:r>
              <a:rPr lang="en-GB" sz="2000" dirty="0"/>
              <a:t>Mobile training</a:t>
            </a:r>
            <a:endParaRPr lang="en-US" sz="2000" dirty="0"/>
          </a:p>
          <a:p>
            <a:pPr>
              <a:lnSpc>
                <a:spcPct val="80000"/>
              </a:lnSpc>
              <a:spcBef>
                <a:spcPct val="30000"/>
              </a:spcBef>
            </a:pPr>
            <a:r>
              <a:rPr lang="en-GB" sz="2000" dirty="0"/>
              <a:t>Institutionalize trainings</a:t>
            </a:r>
            <a:endParaRPr lang="en-US" sz="2000" dirty="0"/>
          </a:p>
          <a:p>
            <a:pPr>
              <a:lnSpc>
                <a:spcPct val="80000"/>
              </a:lnSpc>
              <a:spcBef>
                <a:spcPct val="30000"/>
              </a:spcBef>
            </a:pPr>
            <a:r>
              <a:rPr lang="en-GB" sz="2000" dirty="0"/>
              <a:t>On the job training</a:t>
            </a:r>
            <a:endParaRPr lang="en-US" sz="2000" dirty="0"/>
          </a:p>
          <a:p>
            <a:pPr>
              <a:lnSpc>
                <a:spcPct val="80000"/>
              </a:lnSpc>
              <a:spcBef>
                <a:spcPct val="30000"/>
              </a:spcBef>
            </a:pPr>
            <a:r>
              <a:rPr lang="en-GB" sz="2000" dirty="0"/>
              <a:t>Field visits</a:t>
            </a:r>
            <a:endParaRPr lang="en-US" sz="2000" dirty="0"/>
          </a:p>
          <a:p>
            <a:pPr>
              <a:lnSpc>
                <a:spcPct val="80000"/>
              </a:lnSpc>
              <a:spcBef>
                <a:spcPct val="30000"/>
              </a:spcBef>
            </a:pPr>
            <a:r>
              <a:rPr lang="en-GB" sz="2000" dirty="0"/>
              <a:t>Institutionalise R &amp; D for adaptive research</a:t>
            </a:r>
            <a:endParaRPr lang="en-US" sz="2000" dirty="0"/>
          </a:p>
          <a:p>
            <a:pPr>
              <a:lnSpc>
                <a:spcPct val="80000"/>
              </a:lnSpc>
              <a:spcBef>
                <a:spcPct val="50000"/>
              </a:spcBef>
              <a:buFontTx/>
              <a:buNone/>
            </a:pPr>
            <a:r>
              <a:rPr lang="en-GB" sz="2000" b="1" dirty="0" smtClean="0"/>
              <a:t>R &amp; D on clean energy technology :</a:t>
            </a:r>
            <a:endParaRPr lang="en-US" sz="2000" dirty="0"/>
          </a:p>
          <a:p>
            <a:pPr>
              <a:lnSpc>
                <a:spcPct val="80000"/>
              </a:lnSpc>
              <a:spcBef>
                <a:spcPct val="30000"/>
              </a:spcBef>
            </a:pPr>
            <a:r>
              <a:rPr lang="en-GB" sz="2000" dirty="0"/>
              <a:t>Improvement of existing and new fuel technology</a:t>
            </a:r>
            <a:endParaRPr lang="en-US" sz="2000" dirty="0"/>
          </a:p>
          <a:p>
            <a:pPr>
              <a:lnSpc>
                <a:spcPct val="80000"/>
              </a:lnSpc>
              <a:spcBef>
                <a:spcPct val="30000"/>
              </a:spcBef>
            </a:pPr>
            <a:r>
              <a:rPr lang="en-GB" sz="2000" dirty="0"/>
              <a:t>Development and improvement of devices for fuel</a:t>
            </a:r>
            <a:endParaRPr lang="en-US" sz="2000" dirty="0"/>
          </a:p>
          <a:p>
            <a:pPr>
              <a:lnSpc>
                <a:spcPct val="80000"/>
              </a:lnSpc>
              <a:spcBef>
                <a:spcPct val="30000"/>
              </a:spcBef>
            </a:pPr>
            <a:r>
              <a:rPr lang="en-GB" sz="2000" dirty="0"/>
              <a:t>Improved kitchen management</a:t>
            </a:r>
            <a:endParaRPr lang="en-US" sz="2000" dirty="0"/>
          </a:p>
          <a:p>
            <a:pPr>
              <a:lnSpc>
                <a:spcPct val="80000"/>
              </a:lnSpc>
              <a:spcBef>
                <a:spcPct val="30000"/>
              </a:spcBef>
            </a:pPr>
            <a:r>
              <a:rPr lang="en-GB" sz="2000" dirty="0"/>
              <a:t>Involvement of institutions in R &amp; D</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457200" y="274638"/>
            <a:ext cx="8229600" cy="487362"/>
          </a:xfrm>
        </p:spPr>
        <p:txBody>
          <a:bodyPr>
            <a:normAutofit fontScale="90000"/>
          </a:bodyPr>
          <a:lstStyle/>
          <a:p>
            <a:r>
              <a:rPr lang="en-US" sz="3200" b="1"/>
              <a:t>CAPACITY BUILDING (continued)</a:t>
            </a:r>
          </a:p>
        </p:txBody>
      </p:sp>
      <p:sp>
        <p:nvSpPr>
          <p:cNvPr id="140291" name="Rectangle 3"/>
          <p:cNvSpPr>
            <a:spLocks noGrp="1" noChangeArrowheads="1"/>
          </p:cNvSpPr>
          <p:nvPr>
            <p:ph type="body" idx="1"/>
          </p:nvPr>
        </p:nvSpPr>
        <p:spPr>
          <a:xfrm>
            <a:off x="457200" y="914400"/>
            <a:ext cx="8229600" cy="5562600"/>
          </a:xfrm>
        </p:spPr>
        <p:txBody>
          <a:bodyPr/>
          <a:lstStyle/>
          <a:p>
            <a:pPr>
              <a:lnSpc>
                <a:spcPct val="80000"/>
              </a:lnSpc>
              <a:spcBef>
                <a:spcPct val="50000"/>
              </a:spcBef>
              <a:buFontTx/>
              <a:buNone/>
            </a:pPr>
            <a:r>
              <a:rPr lang="en-GB" sz="2000" b="1"/>
              <a:t>Promotion:</a:t>
            </a:r>
            <a:endParaRPr lang="en-US" sz="2000"/>
          </a:p>
          <a:p>
            <a:pPr>
              <a:lnSpc>
                <a:spcPct val="80000"/>
              </a:lnSpc>
              <a:spcBef>
                <a:spcPct val="25000"/>
              </a:spcBef>
            </a:pPr>
            <a:r>
              <a:rPr lang="en-GB" sz="2000"/>
              <a:t>Advertisements</a:t>
            </a:r>
            <a:endParaRPr lang="en-US" sz="2000"/>
          </a:p>
          <a:p>
            <a:pPr>
              <a:lnSpc>
                <a:spcPct val="80000"/>
              </a:lnSpc>
              <a:spcBef>
                <a:spcPct val="25000"/>
              </a:spcBef>
            </a:pPr>
            <a:r>
              <a:rPr lang="en-GB" sz="2000"/>
              <a:t>Pilot projects</a:t>
            </a:r>
            <a:endParaRPr lang="en-US" sz="2000"/>
          </a:p>
          <a:p>
            <a:pPr>
              <a:lnSpc>
                <a:spcPct val="80000"/>
              </a:lnSpc>
              <a:spcBef>
                <a:spcPct val="25000"/>
              </a:spcBef>
            </a:pPr>
            <a:r>
              <a:rPr lang="en-GB" sz="2000"/>
              <a:t>Marketing (price, efficient firewood management, rise of living standard)</a:t>
            </a:r>
            <a:endParaRPr lang="en-US" sz="2000"/>
          </a:p>
          <a:p>
            <a:pPr>
              <a:lnSpc>
                <a:spcPct val="80000"/>
              </a:lnSpc>
              <a:spcBef>
                <a:spcPct val="25000"/>
              </a:spcBef>
            </a:pPr>
            <a:r>
              <a:rPr lang="en-GB" sz="2000"/>
              <a:t>Incentives (bank loan, subsidy)</a:t>
            </a:r>
            <a:endParaRPr lang="en-US" sz="2000"/>
          </a:p>
          <a:p>
            <a:pPr>
              <a:lnSpc>
                <a:spcPct val="80000"/>
              </a:lnSpc>
              <a:spcBef>
                <a:spcPct val="50000"/>
              </a:spcBef>
              <a:buFontTx/>
              <a:buNone/>
            </a:pPr>
            <a:r>
              <a:rPr lang="en-GB" sz="2000" b="1"/>
              <a:t>Quality assessment</a:t>
            </a:r>
            <a:r>
              <a:rPr lang="en-GB" sz="2000"/>
              <a:t>:</a:t>
            </a:r>
            <a:endParaRPr lang="en-US" sz="2000"/>
          </a:p>
          <a:p>
            <a:pPr>
              <a:lnSpc>
                <a:spcPct val="80000"/>
              </a:lnSpc>
              <a:spcBef>
                <a:spcPct val="25000"/>
              </a:spcBef>
            </a:pPr>
            <a:r>
              <a:rPr lang="en-GB" sz="2000"/>
              <a:t>Standard for fuel</a:t>
            </a:r>
            <a:endParaRPr lang="en-US" sz="2000"/>
          </a:p>
          <a:p>
            <a:pPr>
              <a:lnSpc>
                <a:spcPct val="80000"/>
              </a:lnSpc>
              <a:spcBef>
                <a:spcPct val="25000"/>
              </a:spcBef>
            </a:pPr>
            <a:r>
              <a:rPr lang="en-GB" sz="2000"/>
              <a:t>Standard for devices used for cooking and heating</a:t>
            </a:r>
            <a:endParaRPr lang="en-US" sz="2000"/>
          </a:p>
          <a:p>
            <a:pPr>
              <a:lnSpc>
                <a:spcPct val="80000"/>
              </a:lnSpc>
              <a:spcBef>
                <a:spcPct val="25000"/>
              </a:spcBef>
            </a:pPr>
            <a:r>
              <a:rPr lang="en-GB" sz="2000"/>
              <a:t>Skill testing of human resource </a:t>
            </a:r>
            <a:endParaRPr lang="en-US" sz="2000"/>
          </a:p>
          <a:p>
            <a:pPr>
              <a:lnSpc>
                <a:spcPct val="80000"/>
              </a:lnSpc>
              <a:spcBef>
                <a:spcPct val="50000"/>
              </a:spcBef>
              <a:buFontTx/>
              <a:buNone/>
            </a:pPr>
            <a:r>
              <a:rPr lang="en-GB" sz="2000" b="1"/>
              <a:t>Database on biomass energy technologies:</a:t>
            </a:r>
            <a:endParaRPr lang="en-US" sz="2000"/>
          </a:p>
          <a:p>
            <a:pPr>
              <a:lnSpc>
                <a:spcPct val="80000"/>
              </a:lnSpc>
              <a:spcBef>
                <a:spcPct val="25000"/>
              </a:spcBef>
            </a:pPr>
            <a:r>
              <a:rPr lang="en-GB" sz="2000"/>
              <a:t>Types of fuel used</a:t>
            </a:r>
            <a:endParaRPr lang="en-US" sz="2000"/>
          </a:p>
          <a:p>
            <a:pPr>
              <a:lnSpc>
                <a:spcPct val="80000"/>
              </a:lnSpc>
              <a:spcBef>
                <a:spcPct val="25000"/>
              </a:spcBef>
            </a:pPr>
            <a:r>
              <a:rPr lang="en-GB" sz="2000"/>
              <a:t>Biomass energy technologies</a:t>
            </a:r>
            <a:endParaRPr lang="en-US" sz="2000"/>
          </a:p>
          <a:p>
            <a:pPr>
              <a:lnSpc>
                <a:spcPct val="80000"/>
              </a:lnSpc>
              <a:spcBef>
                <a:spcPct val="25000"/>
              </a:spcBef>
            </a:pPr>
            <a:r>
              <a:rPr lang="en-GB" sz="2000"/>
              <a:t>Human resource</a:t>
            </a:r>
            <a:endParaRPr lang="en-US" sz="2000"/>
          </a:p>
          <a:p>
            <a:pPr>
              <a:lnSpc>
                <a:spcPct val="80000"/>
              </a:lnSpc>
              <a:spcBef>
                <a:spcPct val="25000"/>
              </a:spcBef>
            </a:pPr>
            <a:r>
              <a:rPr lang="en-GB" sz="2000"/>
              <a:t>Potentiality of biomass</a:t>
            </a:r>
            <a:endParaRPr lang="en-US" sz="2000"/>
          </a:p>
          <a:p>
            <a:pPr>
              <a:lnSpc>
                <a:spcPct val="80000"/>
              </a:lnSpc>
              <a:spcBef>
                <a:spcPct val="25000"/>
              </a:spcBef>
            </a:pPr>
            <a:r>
              <a:rPr lang="en-GB" sz="2000"/>
              <a:t>Environmental aspect </a:t>
            </a:r>
            <a:endParaRPr lang="en-US" sz="2000"/>
          </a:p>
          <a:p>
            <a:pPr>
              <a:lnSpc>
                <a:spcPct val="80000"/>
              </a:lnSpc>
              <a:spcBef>
                <a:spcPct val="25000"/>
              </a:spcBef>
            </a:pPr>
            <a:r>
              <a:rPr lang="en-GB" sz="2000"/>
              <a:t>Institutions involved in R &amp; D</a:t>
            </a:r>
            <a:endParaRPr lang="en-US" sz="20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p:spPr>
        <p:txBody>
          <a:bodyPr/>
          <a:lstStyle/>
          <a:p>
            <a:fld id="{E5A43A39-0D5A-4BCD-BA6D-FE6C27225E53}" type="slidenum">
              <a:rPr lang="en-US"/>
              <a:pPr/>
              <a:t>8</a:t>
            </a:fld>
            <a:endParaRPr lang="en-US"/>
          </a:p>
        </p:txBody>
      </p:sp>
      <p:sp>
        <p:nvSpPr>
          <p:cNvPr id="48131" name="Rectangle 2"/>
          <p:cNvSpPr>
            <a:spLocks noGrp="1" noChangeArrowheads="1"/>
          </p:cNvSpPr>
          <p:nvPr>
            <p:ph type="title"/>
          </p:nvPr>
        </p:nvSpPr>
        <p:spPr>
          <a:xfrm>
            <a:off x="457200" y="274638"/>
            <a:ext cx="8229600" cy="715962"/>
          </a:xfrm>
        </p:spPr>
        <p:txBody>
          <a:bodyPr/>
          <a:lstStyle/>
          <a:p>
            <a:pPr eaLnBrk="1" hangingPunct="1"/>
            <a:r>
              <a:rPr lang="en-GB" sz="3600" b="1" smtClean="0"/>
              <a:t>QUALITY ASSESSMENT</a:t>
            </a:r>
            <a:endParaRPr lang="en-US" sz="3600" b="1" smtClean="0"/>
          </a:p>
        </p:txBody>
      </p:sp>
      <p:sp>
        <p:nvSpPr>
          <p:cNvPr id="48132" name="Rectangle 3"/>
          <p:cNvSpPr>
            <a:spLocks noGrp="1" noChangeArrowheads="1"/>
          </p:cNvSpPr>
          <p:nvPr>
            <p:ph type="body" idx="1"/>
          </p:nvPr>
        </p:nvSpPr>
        <p:spPr>
          <a:xfrm>
            <a:off x="533400" y="2209800"/>
            <a:ext cx="8229600" cy="3733800"/>
          </a:xfrm>
        </p:spPr>
        <p:txBody>
          <a:bodyPr/>
          <a:lstStyle/>
          <a:p>
            <a:pPr eaLnBrk="1" hangingPunct="1"/>
            <a:r>
              <a:rPr lang="en-US" sz="2400" b="1" smtClean="0"/>
              <a:t>Input:</a:t>
            </a:r>
            <a:r>
              <a:rPr lang="en-US" sz="2400" smtClean="0"/>
              <a:t> Raw materials (solid, liquid, gas fuels), cooking and heating devices.</a:t>
            </a:r>
            <a:endParaRPr lang="en-US" sz="2400" b="1" smtClean="0"/>
          </a:p>
          <a:p>
            <a:pPr eaLnBrk="1" hangingPunct="1"/>
            <a:r>
              <a:rPr lang="en-US" sz="2400" b="1" smtClean="0"/>
              <a:t>Process:</a:t>
            </a:r>
            <a:r>
              <a:rPr lang="en-US" sz="2400" smtClean="0"/>
              <a:t> Users are trained to use improved BETs.</a:t>
            </a:r>
            <a:endParaRPr lang="en-US" sz="2400" b="1" smtClean="0"/>
          </a:p>
          <a:p>
            <a:pPr eaLnBrk="1" hangingPunct="1"/>
            <a:r>
              <a:rPr lang="en-US" sz="2400" b="1" smtClean="0"/>
              <a:t>Output:</a:t>
            </a:r>
            <a:r>
              <a:rPr lang="en-US" sz="2400" smtClean="0"/>
              <a:t> Biomass users are switched to more efficient and environment friendly biomass fuels.</a:t>
            </a:r>
            <a:endParaRPr lang="en-US" sz="2400" b="1" smtClean="0"/>
          </a:p>
          <a:p>
            <a:pPr eaLnBrk="1" hangingPunct="1"/>
            <a:r>
              <a:rPr lang="en-US" sz="2400" b="1" smtClean="0"/>
              <a:t>Expected outcome:</a:t>
            </a:r>
            <a:r>
              <a:rPr lang="en-US" sz="2400" smtClean="0"/>
              <a:t> Stakeholders of biomass energy technologies are benefited and improved </a:t>
            </a:r>
          </a:p>
          <a:p>
            <a:pPr eaLnBrk="1" hangingPunct="1"/>
            <a:r>
              <a:rPr lang="en-US" sz="2400" smtClean="0"/>
              <a:t>BETs are penetrated in the market and ultimately GHG is reduced.</a:t>
            </a:r>
          </a:p>
        </p:txBody>
      </p:sp>
      <p:sp>
        <p:nvSpPr>
          <p:cNvPr id="48133" name="Rectangle 12"/>
          <p:cNvSpPr>
            <a:spLocks noChangeArrowheads="1"/>
          </p:cNvSpPr>
          <p:nvPr/>
        </p:nvSpPr>
        <p:spPr bwMode="auto">
          <a:xfrm>
            <a:off x="0" y="3257550"/>
            <a:ext cx="9144000" cy="0"/>
          </a:xfrm>
          <a:prstGeom prst="rect">
            <a:avLst/>
          </a:prstGeom>
          <a:noFill/>
          <a:ln w="9525">
            <a:noFill/>
            <a:miter lim="800000"/>
            <a:headEnd/>
            <a:tailEnd/>
          </a:ln>
        </p:spPr>
        <p:txBody>
          <a:bodyPr wrap="none" anchor="ctr">
            <a:spAutoFit/>
          </a:bodyPr>
          <a:lstStyle/>
          <a:p>
            <a:endParaRPr lang="en-US"/>
          </a:p>
        </p:txBody>
      </p:sp>
      <p:grpSp>
        <p:nvGrpSpPr>
          <p:cNvPr id="2" name="Group 33"/>
          <p:cNvGrpSpPr>
            <a:grpSpLocks/>
          </p:cNvGrpSpPr>
          <p:nvPr/>
        </p:nvGrpSpPr>
        <p:grpSpPr bwMode="auto">
          <a:xfrm>
            <a:off x="762000" y="1371600"/>
            <a:ext cx="7391400" cy="457200"/>
            <a:chOff x="432" y="1104"/>
            <a:chExt cx="4656" cy="288"/>
          </a:xfrm>
        </p:grpSpPr>
        <p:sp>
          <p:nvSpPr>
            <p:cNvPr id="48139" name="AutoShape 23"/>
            <p:cNvSpPr>
              <a:spLocks noChangeAspect="1" noChangeArrowheads="1" noTextEdit="1"/>
            </p:cNvSpPr>
            <p:nvPr/>
          </p:nvSpPr>
          <p:spPr bwMode="auto">
            <a:xfrm>
              <a:off x="720" y="1152"/>
              <a:ext cx="3366" cy="216"/>
            </a:xfrm>
            <a:prstGeom prst="rect">
              <a:avLst/>
            </a:prstGeom>
            <a:noFill/>
            <a:ln w="9525">
              <a:noFill/>
              <a:miter lim="800000"/>
              <a:headEnd/>
              <a:tailEnd/>
            </a:ln>
          </p:spPr>
          <p:txBody>
            <a:bodyPr/>
            <a:lstStyle/>
            <a:p>
              <a:endParaRPr lang="en-US"/>
            </a:p>
          </p:txBody>
        </p:sp>
        <p:sp>
          <p:nvSpPr>
            <p:cNvPr id="48140" name="AutoShape 22"/>
            <p:cNvSpPr>
              <a:spLocks noChangeArrowheads="1"/>
            </p:cNvSpPr>
            <p:nvPr/>
          </p:nvSpPr>
          <p:spPr bwMode="auto">
            <a:xfrm>
              <a:off x="432" y="1104"/>
              <a:ext cx="768" cy="288"/>
            </a:xfrm>
            <a:prstGeom prst="roundRect">
              <a:avLst>
                <a:gd name="adj" fmla="val 33333"/>
              </a:avLst>
            </a:prstGeom>
            <a:solidFill>
              <a:srgbClr val="FFFFFF"/>
            </a:solidFill>
            <a:ln w="9525">
              <a:solidFill>
                <a:srgbClr val="000000"/>
              </a:solidFill>
              <a:round/>
              <a:headEnd/>
              <a:tailEnd/>
            </a:ln>
          </p:spPr>
          <p:txBody>
            <a:bodyPr/>
            <a:lstStyle/>
            <a:p>
              <a:pPr algn="ctr"/>
              <a:r>
                <a:rPr lang="en-US" sz="2000" b="1"/>
                <a:t>Input</a:t>
              </a:r>
            </a:p>
          </p:txBody>
        </p:sp>
        <p:sp>
          <p:nvSpPr>
            <p:cNvPr id="48141" name="AutoShape 21"/>
            <p:cNvSpPr>
              <a:spLocks noChangeArrowheads="1"/>
            </p:cNvSpPr>
            <p:nvPr/>
          </p:nvSpPr>
          <p:spPr bwMode="auto">
            <a:xfrm>
              <a:off x="2976" y="1104"/>
              <a:ext cx="744" cy="288"/>
            </a:xfrm>
            <a:prstGeom prst="roundRect">
              <a:avLst>
                <a:gd name="adj" fmla="val 16667"/>
              </a:avLst>
            </a:prstGeom>
            <a:solidFill>
              <a:srgbClr val="FFFFFF"/>
            </a:solidFill>
            <a:ln w="9525">
              <a:solidFill>
                <a:srgbClr val="000000"/>
              </a:solidFill>
              <a:round/>
              <a:headEnd/>
              <a:tailEnd/>
            </a:ln>
          </p:spPr>
          <p:txBody>
            <a:bodyPr/>
            <a:lstStyle/>
            <a:p>
              <a:pPr algn="ctr"/>
              <a:r>
                <a:rPr lang="en-US" sz="2000" b="1">
                  <a:cs typeface="Times New Roman" pitchFamily="18" charset="0"/>
                </a:rPr>
                <a:t>Output</a:t>
              </a:r>
              <a:endParaRPr lang="en-US" sz="2000"/>
            </a:p>
          </p:txBody>
        </p:sp>
        <p:sp>
          <p:nvSpPr>
            <p:cNvPr id="48142" name="Line 19"/>
            <p:cNvSpPr>
              <a:spLocks noChangeShapeType="1"/>
            </p:cNvSpPr>
            <p:nvPr/>
          </p:nvSpPr>
          <p:spPr bwMode="auto">
            <a:xfrm>
              <a:off x="2448" y="1248"/>
              <a:ext cx="534" cy="7"/>
            </a:xfrm>
            <a:prstGeom prst="line">
              <a:avLst/>
            </a:prstGeom>
            <a:noFill/>
            <a:ln w="38100">
              <a:solidFill>
                <a:srgbClr val="000000"/>
              </a:solidFill>
              <a:round/>
              <a:headEnd/>
              <a:tailEnd type="stealth" w="med" len="lg"/>
            </a:ln>
          </p:spPr>
          <p:txBody>
            <a:bodyPr/>
            <a:lstStyle/>
            <a:p>
              <a:endParaRPr lang="en-US"/>
            </a:p>
          </p:txBody>
        </p:sp>
        <p:sp>
          <p:nvSpPr>
            <p:cNvPr id="48143" name="Line 18"/>
            <p:cNvSpPr>
              <a:spLocks noChangeShapeType="1"/>
            </p:cNvSpPr>
            <p:nvPr/>
          </p:nvSpPr>
          <p:spPr bwMode="auto">
            <a:xfrm>
              <a:off x="1200" y="1248"/>
              <a:ext cx="480" cy="0"/>
            </a:xfrm>
            <a:prstGeom prst="line">
              <a:avLst/>
            </a:prstGeom>
            <a:noFill/>
            <a:ln w="38100">
              <a:solidFill>
                <a:srgbClr val="000000"/>
              </a:solidFill>
              <a:round/>
              <a:headEnd/>
              <a:tailEnd type="stealth" w="med" len="lg"/>
            </a:ln>
          </p:spPr>
          <p:txBody>
            <a:bodyPr/>
            <a:lstStyle/>
            <a:p>
              <a:endParaRPr lang="en-US"/>
            </a:p>
          </p:txBody>
        </p:sp>
        <p:sp>
          <p:nvSpPr>
            <p:cNvPr id="48144" name="Line 17"/>
            <p:cNvSpPr>
              <a:spLocks noChangeShapeType="1"/>
            </p:cNvSpPr>
            <p:nvPr/>
          </p:nvSpPr>
          <p:spPr bwMode="auto">
            <a:xfrm>
              <a:off x="3744" y="1248"/>
              <a:ext cx="480" cy="0"/>
            </a:xfrm>
            <a:prstGeom prst="line">
              <a:avLst/>
            </a:prstGeom>
            <a:noFill/>
            <a:ln w="38100">
              <a:solidFill>
                <a:srgbClr val="000000"/>
              </a:solidFill>
              <a:round/>
              <a:headEnd/>
              <a:tailEnd type="stealth" w="med" len="lg"/>
            </a:ln>
          </p:spPr>
          <p:txBody>
            <a:bodyPr/>
            <a:lstStyle/>
            <a:p>
              <a:endParaRPr lang="en-US"/>
            </a:p>
          </p:txBody>
        </p:sp>
        <p:sp>
          <p:nvSpPr>
            <p:cNvPr id="48145" name="AutoShape 25"/>
            <p:cNvSpPr>
              <a:spLocks noChangeArrowheads="1"/>
            </p:cNvSpPr>
            <p:nvPr/>
          </p:nvSpPr>
          <p:spPr bwMode="auto">
            <a:xfrm>
              <a:off x="1680" y="1104"/>
              <a:ext cx="768" cy="288"/>
            </a:xfrm>
            <a:prstGeom prst="roundRect">
              <a:avLst>
                <a:gd name="adj" fmla="val 16667"/>
              </a:avLst>
            </a:prstGeom>
            <a:solidFill>
              <a:srgbClr val="FFFFFF"/>
            </a:solidFill>
            <a:ln w="9525">
              <a:solidFill>
                <a:srgbClr val="000000"/>
              </a:solidFill>
              <a:round/>
              <a:headEnd/>
              <a:tailEnd/>
            </a:ln>
          </p:spPr>
          <p:txBody>
            <a:bodyPr/>
            <a:lstStyle/>
            <a:p>
              <a:pPr algn="ctr"/>
              <a:r>
                <a:rPr lang="en-US" sz="2000" b="1">
                  <a:cs typeface="Times New Roman" pitchFamily="18" charset="0"/>
                </a:rPr>
                <a:t>Process</a:t>
              </a:r>
              <a:endParaRPr lang="en-US" sz="2000"/>
            </a:p>
          </p:txBody>
        </p:sp>
        <p:sp>
          <p:nvSpPr>
            <p:cNvPr id="48146" name="AutoShape 24"/>
            <p:cNvSpPr>
              <a:spLocks noChangeArrowheads="1"/>
            </p:cNvSpPr>
            <p:nvPr/>
          </p:nvSpPr>
          <p:spPr bwMode="auto">
            <a:xfrm>
              <a:off x="4224" y="1104"/>
              <a:ext cx="864" cy="288"/>
            </a:xfrm>
            <a:prstGeom prst="roundRect">
              <a:avLst>
                <a:gd name="adj" fmla="val 22222"/>
              </a:avLst>
            </a:prstGeom>
            <a:solidFill>
              <a:srgbClr val="FFFFFF"/>
            </a:solidFill>
            <a:ln w="9525">
              <a:solidFill>
                <a:srgbClr val="000000"/>
              </a:solidFill>
              <a:round/>
              <a:headEnd/>
              <a:tailEnd/>
            </a:ln>
          </p:spPr>
          <p:txBody>
            <a:bodyPr/>
            <a:lstStyle/>
            <a:p>
              <a:pPr algn="ctr"/>
              <a:r>
                <a:rPr lang="en-US" sz="2000" b="1">
                  <a:cs typeface="Times New Roman" pitchFamily="18" charset="0"/>
                </a:rPr>
                <a:t>Outcome</a:t>
              </a:r>
              <a:endParaRPr lang="en-US" sz="2000"/>
            </a:p>
          </p:txBody>
        </p:sp>
      </p:grpSp>
      <p:sp>
        <p:nvSpPr>
          <p:cNvPr id="48135" name="Rectangle 26"/>
          <p:cNvSpPr>
            <a:spLocks noChangeArrowheads="1"/>
          </p:cNvSpPr>
          <p:nvPr/>
        </p:nvSpPr>
        <p:spPr bwMode="auto">
          <a:xfrm>
            <a:off x="0" y="2852738"/>
            <a:ext cx="9144000" cy="0"/>
          </a:xfrm>
          <a:prstGeom prst="rect">
            <a:avLst/>
          </a:prstGeom>
          <a:noFill/>
          <a:ln w="9525">
            <a:noFill/>
            <a:miter lim="800000"/>
            <a:headEnd/>
            <a:tailEnd/>
          </a:ln>
        </p:spPr>
        <p:txBody>
          <a:bodyPr wrap="none" anchor="ctr">
            <a:spAutoFit/>
          </a:bodyPr>
          <a:lstStyle/>
          <a:p>
            <a:endParaRPr lang="en-US"/>
          </a:p>
        </p:txBody>
      </p:sp>
      <p:sp>
        <p:nvSpPr>
          <p:cNvPr id="48136" name="Rectangle 29"/>
          <p:cNvSpPr>
            <a:spLocks noChangeArrowheads="1"/>
          </p:cNvSpPr>
          <p:nvPr/>
        </p:nvSpPr>
        <p:spPr bwMode="auto">
          <a:xfrm>
            <a:off x="0" y="2852738"/>
            <a:ext cx="184150" cy="809625"/>
          </a:xfrm>
          <a:prstGeom prst="rect">
            <a:avLst/>
          </a:prstGeom>
          <a:noFill/>
          <a:ln w="9525">
            <a:noFill/>
            <a:miter lim="800000"/>
            <a:headEnd/>
            <a:tailEnd/>
          </a:ln>
        </p:spPr>
        <p:txBody>
          <a:bodyPr wrap="none" anchor="ctr">
            <a:spAutoFit/>
          </a:bodyPr>
          <a:lstStyle/>
          <a:p>
            <a:r>
              <a:rPr lang="en-US" sz="1100"/>
              <a:t/>
            </a:r>
            <a:br>
              <a:rPr lang="en-US" sz="1100"/>
            </a:br>
            <a:endParaRPr lang="en-US" sz="1800"/>
          </a:p>
          <a:p>
            <a:pPr eaLnBrk="0" hangingPunct="0"/>
            <a:endParaRPr lang="en-US" sz="1800"/>
          </a:p>
        </p:txBody>
      </p:sp>
      <p:sp>
        <p:nvSpPr>
          <p:cNvPr id="48137" name="Rectangle 32"/>
          <p:cNvSpPr>
            <a:spLocks noChangeArrowheads="1"/>
          </p:cNvSpPr>
          <p:nvPr/>
        </p:nvSpPr>
        <p:spPr bwMode="auto">
          <a:xfrm>
            <a:off x="0" y="4005263"/>
            <a:ext cx="9144000" cy="0"/>
          </a:xfrm>
          <a:prstGeom prst="rect">
            <a:avLst/>
          </a:prstGeom>
          <a:noFill/>
          <a:ln w="9525">
            <a:noFill/>
            <a:miter lim="800000"/>
            <a:headEnd/>
            <a:tailEnd/>
          </a:ln>
        </p:spPr>
        <p:txBody>
          <a:bodyPr wrap="none" anchor="ctr">
            <a:spAutoFit/>
          </a:bodyPr>
          <a:lstStyle/>
          <a:p>
            <a:endParaRPr lang="en-US" sz="1800"/>
          </a:p>
        </p:txBody>
      </p:sp>
      <p:sp>
        <p:nvSpPr>
          <p:cNvPr id="48138" name="Text Box 34"/>
          <p:cNvSpPr txBox="1">
            <a:spLocks noChangeArrowheads="1"/>
          </p:cNvSpPr>
          <p:nvPr/>
        </p:nvSpPr>
        <p:spPr bwMode="auto">
          <a:xfrm>
            <a:off x="762000" y="6172200"/>
            <a:ext cx="7620000" cy="369332"/>
          </a:xfrm>
          <a:prstGeom prst="rect">
            <a:avLst/>
          </a:prstGeom>
          <a:solidFill>
            <a:srgbClr val="C6FEA0"/>
          </a:solidFill>
          <a:ln w="9525">
            <a:noFill/>
            <a:miter lim="800000"/>
            <a:headEnd/>
            <a:tailEnd/>
          </a:ln>
        </p:spPr>
        <p:txBody>
          <a:bodyPr>
            <a:spAutoFit/>
          </a:bodyPr>
          <a:lstStyle/>
          <a:p>
            <a:pPr>
              <a:spcBef>
                <a:spcPct val="50000"/>
              </a:spcBef>
            </a:pPr>
            <a:r>
              <a:rPr lang="en-US" b="1"/>
              <a:t>Quality = customer satisfaction + continuous improvement + system quality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dirty="0" smtClean="0"/>
              <a:t>Capacity building of local operators/managers</a:t>
            </a:r>
            <a:endParaRPr lang="en-US" sz="3200" dirty="0"/>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r>
              <a:rPr lang="en-US" dirty="0" smtClean="0"/>
              <a:t>Manpower for</a:t>
            </a:r>
          </a:p>
          <a:p>
            <a:pPr lvl="1"/>
            <a:r>
              <a:rPr lang="en-US" dirty="0" smtClean="0"/>
              <a:t>Manufacturing</a:t>
            </a:r>
          </a:p>
          <a:p>
            <a:pPr lvl="1"/>
            <a:r>
              <a:rPr lang="en-US" dirty="0" smtClean="0"/>
              <a:t>Marketing/sales</a:t>
            </a:r>
          </a:p>
          <a:p>
            <a:pPr lvl="1"/>
            <a:r>
              <a:rPr lang="en-US" dirty="0" smtClean="0"/>
              <a:t>Installation</a:t>
            </a:r>
          </a:p>
          <a:p>
            <a:pPr lvl="1"/>
            <a:r>
              <a:rPr lang="en-US" dirty="0" smtClean="0"/>
              <a:t>Operation/ maintenance</a:t>
            </a:r>
          </a:p>
          <a:p>
            <a:pPr lvl="1"/>
            <a:r>
              <a:rPr lang="en-US" dirty="0" smtClean="0"/>
              <a:t>Design</a:t>
            </a:r>
          </a:p>
          <a:p>
            <a:pPr lvl="1"/>
            <a:r>
              <a:rPr lang="en-US" dirty="0" smtClean="0"/>
              <a:t>Research &amp; development</a:t>
            </a:r>
          </a:p>
          <a:p>
            <a:r>
              <a:rPr lang="en-US" dirty="0" smtClean="0"/>
              <a:t>Training levels</a:t>
            </a:r>
          </a:p>
          <a:p>
            <a:pPr lvl="1"/>
            <a:r>
              <a:rPr lang="en-US" dirty="0" smtClean="0"/>
              <a:t>School</a:t>
            </a:r>
          </a:p>
          <a:p>
            <a:pPr lvl="1"/>
            <a:r>
              <a:rPr lang="en-US" dirty="0" smtClean="0"/>
              <a:t>Awareness programs (general public)</a:t>
            </a:r>
          </a:p>
          <a:p>
            <a:pPr lvl="1"/>
            <a:r>
              <a:rPr lang="en-US" dirty="0" smtClean="0"/>
              <a:t>Technical training </a:t>
            </a:r>
          </a:p>
          <a:p>
            <a:pPr lvl="1"/>
            <a:r>
              <a:rPr lang="en-US" dirty="0" smtClean="0"/>
              <a:t>Training of trainers</a:t>
            </a:r>
          </a:p>
          <a:p>
            <a:pPr lvl="1"/>
            <a:r>
              <a:rPr lang="en-US" dirty="0" smtClean="0"/>
              <a:t>Graduate studies (diploma, bachelors, </a:t>
            </a:r>
            <a:r>
              <a:rPr lang="en-US" dirty="0" err="1" smtClean="0"/>
              <a:t>MSc</a:t>
            </a:r>
            <a:r>
              <a:rPr lang="en-US" dirty="0" smtClean="0"/>
              <a:t>., PhD)</a:t>
            </a:r>
          </a:p>
          <a:p>
            <a:pPr lvl="1"/>
            <a:r>
              <a:rPr lang="en-US" dirty="0" smtClean="0"/>
              <a:t>On the job training</a:t>
            </a:r>
          </a:p>
          <a:p>
            <a:r>
              <a:rPr lang="en-US" dirty="0" smtClean="0"/>
              <a:t>Institutions</a:t>
            </a:r>
          </a:p>
          <a:p>
            <a:r>
              <a:rPr lang="en-US" dirty="0" smtClean="0"/>
              <a:t>Infrastructure/ facilities</a:t>
            </a:r>
            <a:endParaRPr lang="en-US" dirty="0"/>
          </a:p>
        </p:txBody>
      </p:sp>
    </p:spTree>
    <p:extLst>
      <p:ext uri="{BB962C8B-B14F-4D97-AF65-F5344CB8AC3E}">
        <p14:creationId xmlns="" xmlns:p14="http://schemas.microsoft.com/office/powerpoint/2010/main" val="28111634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735</TotalTime>
  <Words>1700</Words>
  <Application>Microsoft Office PowerPoint</Application>
  <PresentationFormat>On-screen Show (4:3)</PresentationFormat>
  <Paragraphs>246</Paragraphs>
  <Slides>23</Slides>
  <Notes>2</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Office Theme</vt:lpstr>
      <vt:lpstr>Custom Design</vt:lpstr>
      <vt:lpstr>Capacity building of local operators, managers regarding the maintenance of clean energy technologies.</vt:lpstr>
      <vt:lpstr>Outline of course  Management of Micro Level Clean Energy Projects</vt:lpstr>
      <vt:lpstr>Sustainable energy for all</vt:lpstr>
      <vt:lpstr>Gender and rural energy:  An empowerment model</vt:lpstr>
      <vt:lpstr>Slide 5</vt:lpstr>
      <vt:lpstr>CAPACITY BUILDING (BIOMASS)</vt:lpstr>
      <vt:lpstr>CAPACITY BUILDING (continued)</vt:lpstr>
      <vt:lpstr>QUALITY ASSESSMENT</vt:lpstr>
      <vt:lpstr>Capacity building of local operators/managers</vt:lpstr>
      <vt:lpstr>Capacity building of local operators/managers</vt:lpstr>
      <vt:lpstr>Maintenance management</vt:lpstr>
      <vt:lpstr>WHEN TO DO MAINTENANCE AND REPAIR?</vt:lpstr>
      <vt:lpstr>WHEN DOES THE COMPONENT FAIL?</vt:lpstr>
      <vt:lpstr>Difference between MTTR and total downtime</vt:lpstr>
      <vt:lpstr>Maintenance, repair and operations</vt:lpstr>
      <vt:lpstr>The basic function of a maintenance management system</vt:lpstr>
      <vt:lpstr>Maintenance types</vt:lpstr>
      <vt:lpstr>EFFECT  OF MAINTENANCE</vt:lpstr>
      <vt:lpstr>MAINTENANCE COST</vt:lpstr>
      <vt:lpstr>MAINTENANCE MANAGMENT</vt:lpstr>
      <vt:lpstr>MAINTENANCE CREW</vt:lpstr>
      <vt:lpstr>Task</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Clean energy technology</dc:title>
  <dc:creator>MSI</dc:creator>
  <cp:lastModifiedBy>MSI</cp:lastModifiedBy>
  <cp:revision>103</cp:revision>
  <dcterms:created xsi:type="dcterms:W3CDTF">2016-06-11T01:14:48Z</dcterms:created>
  <dcterms:modified xsi:type="dcterms:W3CDTF">2016-11-08T03:42:52Z</dcterms:modified>
</cp:coreProperties>
</file>